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xml" ContentType="application/vnd.openxmlformats-officedocument.drawingml.chart+xml"/>
  <Override PartName="/ppt/notesSlides/notesSlide65.xml" ContentType="application/vnd.openxmlformats-officedocument.presentationml.notesSlide+xml"/>
  <Override PartName="/ppt/charts/chart2.xml" ContentType="application/vnd.openxmlformats-officedocument.drawingml.chart+xml"/>
  <Override PartName="/ppt/notesSlides/notesSlide6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7.xml" ContentType="application/vnd.openxmlformats-officedocument.presentationml.notesSlide+xml"/>
  <Override PartName="/ppt/charts/chart4.xml" ContentType="application/vnd.openxmlformats-officedocument.drawingml.chart+xml"/>
  <Override PartName="/ppt/notesSlides/notesSlide6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96"/>
  </p:notesMasterIdLst>
  <p:handoutMasterIdLst>
    <p:handoutMasterId r:id="rId97"/>
  </p:handoutMasterIdLst>
  <p:sldIdLst>
    <p:sldId id="286" r:id="rId2"/>
    <p:sldId id="393" r:id="rId3"/>
    <p:sldId id="413" r:id="rId4"/>
    <p:sldId id="416" r:id="rId5"/>
    <p:sldId id="411" r:id="rId6"/>
    <p:sldId id="321" r:id="rId7"/>
    <p:sldId id="391" r:id="rId8"/>
    <p:sldId id="288" r:id="rId9"/>
    <p:sldId id="295" r:id="rId10"/>
    <p:sldId id="419" r:id="rId11"/>
    <p:sldId id="414" r:id="rId12"/>
    <p:sldId id="296" r:id="rId13"/>
    <p:sldId id="289" r:id="rId14"/>
    <p:sldId id="290" r:id="rId15"/>
    <p:sldId id="337" r:id="rId16"/>
    <p:sldId id="291" r:id="rId17"/>
    <p:sldId id="292" r:id="rId18"/>
    <p:sldId id="409" r:id="rId19"/>
    <p:sldId id="372" r:id="rId20"/>
    <p:sldId id="371" r:id="rId21"/>
    <p:sldId id="335" r:id="rId22"/>
    <p:sldId id="344" r:id="rId23"/>
    <p:sldId id="336" r:id="rId24"/>
    <p:sldId id="345" r:id="rId25"/>
    <p:sldId id="334" r:id="rId26"/>
    <p:sldId id="410" r:id="rId27"/>
    <p:sldId id="273" r:id="rId28"/>
    <p:sldId id="274" r:id="rId29"/>
    <p:sldId id="285" r:id="rId30"/>
    <p:sldId id="348" r:id="rId31"/>
    <p:sldId id="349" r:id="rId32"/>
    <p:sldId id="350" r:id="rId33"/>
    <p:sldId id="352" r:id="rId34"/>
    <p:sldId id="351" r:id="rId35"/>
    <p:sldId id="412" r:id="rId36"/>
    <p:sldId id="355" r:id="rId37"/>
    <p:sldId id="354" r:id="rId38"/>
    <p:sldId id="353" r:id="rId39"/>
    <p:sldId id="357" r:id="rId40"/>
    <p:sldId id="356" r:id="rId41"/>
    <p:sldId id="360" r:id="rId42"/>
    <p:sldId id="359" r:id="rId43"/>
    <p:sldId id="358" r:id="rId44"/>
    <p:sldId id="361" r:id="rId45"/>
    <p:sldId id="363" r:id="rId46"/>
    <p:sldId id="362" r:id="rId47"/>
    <p:sldId id="401" r:id="rId48"/>
    <p:sldId id="366" r:id="rId49"/>
    <p:sldId id="365" r:id="rId50"/>
    <p:sldId id="364" r:id="rId51"/>
    <p:sldId id="369" r:id="rId52"/>
    <p:sldId id="370" r:id="rId53"/>
    <p:sldId id="297" r:id="rId54"/>
    <p:sldId id="375" r:id="rId55"/>
    <p:sldId id="378" r:id="rId56"/>
    <p:sldId id="376" r:id="rId57"/>
    <p:sldId id="346" r:id="rId58"/>
    <p:sldId id="379" r:id="rId59"/>
    <p:sldId id="299" r:id="rId60"/>
    <p:sldId id="300" r:id="rId61"/>
    <p:sldId id="380" r:id="rId62"/>
    <p:sldId id="304" r:id="rId63"/>
    <p:sldId id="368" r:id="rId64"/>
    <p:sldId id="329" r:id="rId65"/>
    <p:sldId id="326" r:id="rId66"/>
    <p:sldId id="322" r:id="rId67"/>
    <p:sldId id="324" r:id="rId68"/>
    <p:sldId id="332" r:id="rId69"/>
    <p:sldId id="305" r:id="rId70"/>
    <p:sldId id="374" r:id="rId71"/>
    <p:sldId id="395" r:id="rId72"/>
    <p:sldId id="396" r:id="rId73"/>
    <p:sldId id="381" r:id="rId74"/>
    <p:sldId id="417" r:id="rId75"/>
    <p:sldId id="398" r:id="rId76"/>
    <p:sldId id="418" r:id="rId77"/>
    <p:sldId id="402" r:id="rId78"/>
    <p:sldId id="399" r:id="rId79"/>
    <p:sldId id="407" r:id="rId80"/>
    <p:sldId id="382" r:id="rId81"/>
    <p:sldId id="385" r:id="rId82"/>
    <p:sldId id="390" r:id="rId83"/>
    <p:sldId id="394" r:id="rId84"/>
    <p:sldId id="400" r:id="rId85"/>
    <p:sldId id="415" r:id="rId86"/>
    <p:sldId id="383" r:id="rId87"/>
    <p:sldId id="384" r:id="rId88"/>
    <p:sldId id="386" r:id="rId89"/>
    <p:sldId id="388" r:id="rId90"/>
    <p:sldId id="389" r:id="rId91"/>
    <p:sldId id="420" r:id="rId92"/>
    <p:sldId id="421" r:id="rId93"/>
    <p:sldId id="287" r:id="rId94"/>
    <p:sldId id="338"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n Mohr, Mary H" initials="VMMH" lastIdx="2" clrIdx="0">
    <p:extLst>
      <p:ext uri="{19B8F6BF-5375-455C-9EA6-DF929625EA0E}">
        <p15:presenceInfo xmlns:p15="http://schemas.microsoft.com/office/powerpoint/2012/main" userId="S-1-5-21-299107357-889479068-421607344-6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660"/>
  </p:normalViewPr>
  <p:slideViewPr>
    <p:cSldViewPr snapToGrid="0">
      <p:cViewPr varScale="1">
        <p:scale>
          <a:sx n="92" d="100"/>
          <a:sy n="92" d="100"/>
        </p:scale>
        <p:origin x="22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46048512"/>
        <c:axId val="146050048"/>
      </c:barChart>
      <c:catAx>
        <c:axId val="146048512"/>
        <c:scaling>
          <c:orientation val="minMax"/>
        </c:scaling>
        <c:delete val="0"/>
        <c:axPos val="b"/>
        <c:numFmt formatCode="General" sourceLinked="0"/>
        <c:majorTickMark val="out"/>
        <c:minorTickMark val="none"/>
        <c:tickLblPos val="nextTo"/>
        <c:crossAx val="146050048"/>
        <c:crosses val="autoZero"/>
        <c:auto val="1"/>
        <c:lblAlgn val="ctr"/>
        <c:lblOffset val="100"/>
        <c:noMultiLvlLbl val="0"/>
      </c:catAx>
      <c:valAx>
        <c:axId val="146050048"/>
        <c:scaling>
          <c:orientation val="minMax"/>
        </c:scaling>
        <c:delete val="0"/>
        <c:axPos val="l"/>
        <c:numFmt formatCode="General" sourceLinked="1"/>
        <c:majorTickMark val="out"/>
        <c:minorTickMark val="none"/>
        <c:tickLblPos val="nextTo"/>
        <c:crossAx val="14604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46048512"/>
        <c:axId val="146050048"/>
      </c:barChart>
      <c:catAx>
        <c:axId val="146048512"/>
        <c:scaling>
          <c:orientation val="minMax"/>
        </c:scaling>
        <c:delete val="0"/>
        <c:axPos val="b"/>
        <c:numFmt formatCode="General" sourceLinked="0"/>
        <c:majorTickMark val="out"/>
        <c:minorTickMark val="none"/>
        <c:tickLblPos val="nextTo"/>
        <c:crossAx val="146050048"/>
        <c:crosses val="autoZero"/>
        <c:auto val="1"/>
        <c:lblAlgn val="ctr"/>
        <c:lblOffset val="100"/>
        <c:noMultiLvlLbl val="0"/>
      </c:catAx>
      <c:valAx>
        <c:axId val="146050048"/>
        <c:scaling>
          <c:orientation val="minMax"/>
        </c:scaling>
        <c:delete val="0"/>
        <c:axPos val="l"/>
        <c:numFmt formatCode="General" sourceLinked="1"/>
        <c:majorTickMark val="out"/>
        <c:minorTickMark val="none"/>
        <c:tickLblPos val="nextTo"/>
        <c:crossAx val="14604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46048512"/>
        <c:axId val="146050048"/>
      </c:barChart>
      <c:catAx>
        <c:axId val="146048512"/>
        <c:scaling>
          <c:orientation val="minMax"/>
        </c:scaling>
        <c:delete val="0"/>
        <c:axPos val="b"/>
        <c:numFmt formatCode="General" sourceLinked="0"/>
        <c:majorTickMark val="out"/>
        <c:minorTickMark val="none"/>
        <c:tickLblPos val="nextTo"/>
        <c:crossAx val="146050048"/>
        <c:crosses val="autoZero"/>
        <c:auto val="1"/>
        <c:lblAlgn val="ctr"/>
        <c:lblOffset val="100"/>
        <c:noMultiLvlLbl val="0"/>
      </c:catAx>
      <c:valAx>
        <c:axId val="146050048"/>
        <c:scaling>
          <c:orientation val="minMax"/>
        </c:scaling>
        <c:delete val="0"/>
        <c:axPos val="l"/>
        <c:numFmt formatCode="General" sourceLinked="1"/>
        <c:majorTickMark val="out"/>
        <c:minorTickMark val="none"/>
        <c:tickLblPos val="nextTo"/>
        <c:crossAx val="14604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46048512"/>
        <c:axId val="146050048"/>
      </c:barChart>
      <c:catAx>
        <c:axId val="146048512"/>
        <c:scaling>
          <c:orientation val="minMax"/>
        </c:scaling>
        <c:delete val="0"/>
        <c:axPos val="b"/>
        <c:numFmt formatCode="General" sourceLinked="0"/>
        <c:majorTickMark val="out"/>
        <c:minorTickMark val="none"/>
        <c:tickLblPos val="nextTo"/>
        <c:crossAx val="146050048"/>
        <c:crosses val="autoZero"/>
        <c:auto val="1"/>
        <c:lblAlgn val="ctr"/>
        <c:lblOffset val="100"/>
        <c:noMultiLvlLbl val="0"/>
      </c:catAx>
      <c:valAx>
        <c:axId val="146050048"/>
        <c:scaling>
          <c:orientation val="minMax"/>
        </c:scaling>
        <c:delete val="0"/>
        <c:axPos val="l"/>
        <c:numFmt formatCode="General" sourceLinked="1"/>
        <c:majorTickMark val="out"/>
        <c:minorTickMark val="none"/>
        <c:tickLblPos val="nextTo"/>
        <c:crossAx val="14604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46048512"/>
        <c:axId val="146050048"/>
      </c:barChart>
      <c:catAx>
        <c:axId val="146048512"/>
        <c:scaling>
          <c:orientation val="minMax"/>
        </c:scaling>
        <c:delete val="0"/>
        <c:axPos val="b"/>
        <c:numFmt formatCode="General" sourceLinked="0"/>
        <c:majorTickMark val="out"/>
        <c:minorTickMark val="none"/>
        <c:tickLblPos val="nextTo"/>
        <c:crossAx val="146050048"/>
        <c:crosses val="autoZero"/>
        <c:auto val="1"/>
        <c:lblAlgn val="ctr"/>
        <c:lblOffset val="100"/>
        <c:noMultiLvlLbl val="0"/>
      </c:catAx>
      <c:valAx>
        <c:axId val="146050048"/>
        <c:scaling>
          <c:orientation val="minMax"/>
        </c:scaling>
        <c:delete val="0"/>
        <c:axPos val="l"/>
        <c:numFmt formatCode="General" sourceLinked="1"/>
        <c:majorTickMark val="out"/>
        <c:minorTickMark val="none"/>
        <c:tickLblPos val="nextTo"/>
        <c:crossAx val="14604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drawing1.xml><?xml version="1.0" encoding="utf-8"?>
<c:userShapes xmlns:c="http://schemas.openxmlformats.org/drawingml/2006/chart">
  <cdr:relSizeAnchor xmlns:cdr="http://schemas.openxmlformats.org/drawingml/2006/chartDrawing">
    <cdr:from>
      <cdr:x>0.93999</cdr:x>
      <cdr:y>0.03444</cdr:y>
    </cdr:from>
    <cdr:to>
      <cdr:x>1</cdr:x>
      <cdr:y>0.16914</cdr:y>
    </cdr:to>
    <cdr:pic>
      <cdr:nvPicPr>
        <cdr:cNvPr id="2" name="chart">
          <a:extLst xmlns:a="http://schemas.openxmlformats.org/drawingml/2006/main">
            <a:ext uri="{FF2B5EF4-FFF2-40B4-BE49-F238E27FC236}">
              <a16:creationId xmlns:a16="http://schemas.microsoft.com/office/drawing/2014/main" id="{68745689-C5FD-45F8-84DE-7EE4D07B32C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314322" y="155880"/>
          <a:ext cx="658478" cy="60964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0.91453</cdr:x>
      <cdr:y>0.22056</cdr:y>
    </cdr:from>
    <cdr:to>
      <cdr:x>0.97454</cdr:x>
      <cdr:y>0.35661</cdr:y>
    </cdr:to>
    <cdr:pic>
      <cdr:nvPicPr>
        <cdr:cNvPr id="2" name="chart">
          <a:extLst xmlns:a="http://schemas.openxmlformats.org/drawingml/2006/main">
            <a:ext uri="{FF2B5EF4-FFF2-40B4-BE49-F238E27FC236}">
              <a16:creationId xmlns:a16="http://schemas.microsoft.com/office/drawing/2014/main" id="{CC396753-ED57-4DC9-ABC3-79F6DA02EA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34997" y="998251"/>
          <a:ext cx="658425" cy="61574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D6685F-8DA3-4421-8C75-FEAFCE89CC98}"/>
              </a:ext>
            </a:extLst>
          </p:cNvPr>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3824CC5F-7118-4C0A-ACAF-29C5386BB7BA}"/>
              </a:ext>
            </a:extLst>
          </p:cNvPr>
          <p:cNvSpPr>
            <a:spLocks noGrp="1"/>
          </p:cNvSpPr>
          <p:nvPr>
            <p:ph type="dt" sz="quarter" idx="1"/>
          </p:nvPr>
        </p:nvSpPr>
        <p:spPr>
          <a:xfrm>
            <a:off x="3970339" y="1"/>
            <a:ext cx="3038475" cy="466725"/>
          </a:xfrm>
          <a:prstGeom prst="rect">
            <a:avLst/>
          </a:prstGeom>
        </p:spPr>
        <p:txBody>
          <a:bodyPr vert="horz" lIns="91431" tIns="45715" rIns="91431" bIns="45715" rtlCol="0"/>
          <a:lstStyle>
            <a:lvl1pPr algn="r">
              <a:defRPr sz="1200"/>
            </a:lvl1pPr>
          </a:lstStyle>
          <a:p>
            <a:fld id="{1B3DAC01-2B05-4701-BD6D-4ECA0473E5FC}" type="datetimeFigureOut">
              <a:rPr lang="en-US" smtClean="0"/>
              <a:t>10/25/2018</a:t>
            </a:fld>
            <a:endParaRPr lang="en-US" dirty="0"/>
          </a:p>
        </p:txBody>
      </p:sp>
      <p:sp>
        <p:nvSpPr>
          <p:cNvPr id="4" name="Footer Placeholder 3">
            <a:extLst>
              <a:ext uri="{FF2B5EF4-FFF2-40B4-BE49-F238E27FC236}">
                <a16:creationId xmlns:a16="http://schemas.microsoft.com/office/drawing/2014/main" id="{566BE961-F876-466C-BA20-A2D1F67CA26B}"/>
              </a:ext>
            </a:extLst>
          </p:cNvPr>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F764D4-21A5-4527-B96A-48459BF3E0E1}"/>
              </a:ext>
            </a:extLst>
          </p:cNvPr>
          <p:cNvSpPr>
            <a:spLocks noGrp="1"/>
          </p:cNvSpPr>
          <p:nvPr>
            <p:ph type="sldNum" sz="quarter" idx="3"/>
          </p:nvPr>
        </p:nvSpPr>
        <p:spPr>
          <a:xfrm>
            <a:off x="3970339" y="8829676"/>
            <a:ext cx="3038475" cy="466725"/>
          </a:xfrm>
          <a:prstGeom prst="rect">
            <a:avLst/>
          </a:prstGeom>
        </p:spPr>
        <p:txBody>
          <a:bodyPr vert="horz" lIns="91431" tIns="45715" rIns="91431" bIns="45715" rtlCol="0" anchor="b"/>
          <a:lstStyle>
            <a:lvl1pPr algn="r">
              <a:defRPr sz="1200"/>
            </a:lvl1pPr>
          </a:lstStyle>
          <a:p>
            <a:fld id="{9B560882-7F88-4797-9E18-38DA83044800}" type="slidenum">
              <a:rPr lang="en-US" smtClean="0"/>
              <a:t>‹#›</a:t>
            </a:fld>
            <a:endParaRPr lang="en-US" dirty="0"/>
          </a:p>
        </p:txBody>
      </p:sp>
    </p:spTree>
    <p:extLst>
      <p:ext uri="{BB962C8B-B14F-4D97-AF65-F5344CB8AC3E}">
        <p14:creationId xmlns:p14="http://schemas.microsoft.com/office/powerpoint/2010/main" val="32538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24C3B544-2119-4A97-BC5D-D81B2F182909}" type="datetimeFigureOut">
              <a:rPr lang="en-US" smtClean="0"/>
              <a:t>10/25/2018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200"/>
            </a:lvl1pPr>
          </a:lstStyle>
          <a:p>
            <a:fld id="{5BD7B1AD-EE1F-40A2-904F-D229D168E743}" type="slidenum">
              <a:rPr lang="en-US" smtClean="0"/>
              <a:t>‹#›</a:t>
            </a:fld>
            <a:endParaRPr lang="en-US" dirty="0"/>
          </a:p>
        </p:txBody>
      </p:sp>
    </p:spTree>
    <p:extLst>
      <p:ext uri="{BB962C8B-B14F-4D97-AF65-F5344CB8AC3E}">
        <p14:creationId xmlns:p14="http://schemas.microsoft.com/office/powerpoint/2010/main" val="40803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65.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66.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67.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68.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15">
              <a:spcBef>
                <a:spcPct val="30000"/>
              </a:spcBef>
              <a:defRPr sz="1200">
                <a:solidFill>
                  <a:schemeClr val="tx1"/>
                </a:solidFill>
                <a:latin typeface="Times New Roman" panose="02020603050405020304" pitchFamily="18" charset="0"/>
              </a:defRPr>
            </a:lvl1pPr>
            <a:lvl2pPr marL="756990" indent="-291149" defTabSz="934915">
              <a:spcBef>
                <a:spcPct val="30000"/>
              </a:spcBef>
              <a:defRPr sz="1200">
                <a:solidFill>
                  <a:schemeClr val="tx1"/>
                </a:solidFill>
                <a:latin typeface="Times New Roman" panose="02020603050405020304" pitchFamily="18" charset="0"/>
              </a:defRPr>
            </a:lvl2pPr>
            <a:lvl3pPr marL="1164599" indent="-232919" defTabSz="934915">
              <a:spcBef>
                <a:spcPct val="30000"/>
              </a:spcBef>
              <a:defRPr sz="1200">
                <a:solidFill>
                  <a:schemeClr val="tx1"/>
                </a:solidFill>
                <a:latin typeface="Times New Roman" panose="02020603050405020304" pitchFamily="18" charset="0"/>
              </a:defRPr>
            </a:lvl3pPr>
            <a:lvl4pPr marL="1630439" indent="-232919" defTabSz="934915">
              <a:spcBef>
                <a:spcPct val="30000"/>
              </a:spcBef>
              <a:defRPr sz="1200">
                <a:solidFill>
                  <a:schemeClr val="tx1"/>
                </a:solidFill>
                <a:latin typeface="Times New Roman" panose="02020603050405020304" pitchFamily="18" charset="0"/>
              </a:defRPr>
            </a:lvl4pPr>
            <a:lvl5pPr marL="2096278" indent="-232919" defTabSz="934915">
              <a:spcBef>
                <a:spcPct val="30000"/>
              </a:spcBef>
              <a:defRPr sz="1200">
                <a:solidFill>
                  <a:schemeClr val="tx1"/>
                </a:solidFill>
                <a:latin typeface="Times New Roman" panose="02020603050405020304" pitchFamily="18" charset="0"/>
              </a:defRPr>
            </a:lvl5pPr>
            <a:lvl6pPr marL="2562118" indent="-232919" defTabSz="934915" eaLnBrk="0" fontAlgn="base" hangingPunct="0">
              <a:spcBef>
                <a:spcPct val="30000"/>
              </a:spcBef>
              <a:spcAft>
                <a:spcPct val="0"/>
              </a:spcAft>
              <a:defRPr sz="1200">
                <a:solidFill>
                  <a:schemeClr val="tx1"/>
                </a:solidFill>
                <a:latin typeface="Times New Roman" panose="02020603050405020304" pitchFamily="18" charset="0"/>
              </a:defRPr>
            </a:lvl6pPr>
            <a:lvl7pPr marL="3027957" indent="-232919" defTabSz="934915" eaLnBrk="0" fontAlgn="base" hangingPunct="0">
              <a:spcBef>
                <a:spcPct val="30000"/>
              </a:spcBef>
              <a:spcAft>
                <a:spcPct val="0"/>
              </a:spcAft>
              <a:defRPr sz="1200">
                <a:solidFill>
                  <a:schemeClr val="tx1"/>
                </a:solidFill>
                <a:latin typeface="Times New Roman" panose="02020603050405020304" pitchFamily="18" charset="0"/>
              </a:defRPr>
            </a:lvl7pPr>
            <a:lvl8pPr marL="3493797" indent="-232919" defTabSz="934915" eaLnBrk="0" fontAlgn="base" hangingPunct="0">
              <a:spcBef>
                <a:spcPct val="30000"/>
              </a:spcBef>
              <a:spcAft>
                <a:spcPct val="0"/>
              </a:spcAft>
              <a:defRPr sz="1200">
                <a:solidFill>
                  <a:schemeClr val="tx1"/>
                </a:solidFill>
                <a:latin typeface="Times New Roman" panose="02020603050405020304" pitchFamily="18" charset="0"/>
              </a:defRPr>
            </a:lvl8pPr>
            <a:lvl9pPr marL="3959637" indent="-232919" defTabSz="9349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FF4885-C699-4A62-A403-4C28BF61B07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50761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10</a:t>
            </a:fld>
            <a:endParaRPr lang="en-US" dirty="0"/>
          </a:p>
        </p:txBody>
      </p:sp>
    </p:spTree>
    <p:extLst>
      <p:ext uri="{BB962C8B-B14F-4D97-AF65-F5344CB8AC3E}">
        <p14:creationId xmlns:p14="http://schemas.microsoft.com/office/powerpoint/2010/main" val="319180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following factors contribute to the overall County Health Rankings? Which is not true?
https://www.polleverywhere.com/multiple_choice_polls/x3XMXUM048n2KFQ</a:t>
            </a:r>
          </a:p>
        </p:txBody>
      </p:sp>
      <p:sp>
        <p:nvSpPr>
          <p:cNvPr id="4" name="Slide Number Placeholder 3"/>
          <p:cNvSpPr>
            <a:spLocks noGrp="1"/>
          </p:cNvSpPr>
          <p:nvPr>
            <p:ph type="sldNum" sz="quarter" idx="10"/>
          </p:nvPr>
        </p:nvSpPr>
        <p:spPr/>
        <p:txBody>
          <a:bodyPr/>
          <a:lstStyle/>
          <a:p>
            <a:fld id="{5BD7B1AD-EE1F-40A2-904F-D229D168E743}" type="slidenum">
              <a:rPr lang="en-US" smtClean="0"/>
              <a:t>11</a:t>
            </a:fld>
            <a:endParaRPr lang="en-US" dirty="0"/>
          </a:p>
        </p:txBody>
      </p:sp>
      <p:sp>
        <p:nvSpPr>
          <p:cNvPr id="5" name="TextBox 4">
            <a:extLst>
              <a:ext uri="{FF2B5EF4-FFF2-40B4-BE49-F238E27FC236}">
                <a16:creationId xmlns:a16="http://schemas.microsoft.com/office/drawing/2014/main" id="{C3E26889-7442-46AF-859D-F577BCA0DBC9}"/>
              </a:ext>
            </a:extLst>
          </p:cNvPr>
          <p:cNvSpPr txBox="1"/>
          <p:nvPr/>
        </p:nvSpPr>
        <p:spPr>
          <a:xfrm>
            <a:off x="0" y="0"/>
            <a:ext cx="3804830" cy="369221"/>
          </a:xfrm>
          <a:prstGeom prst="rect">
            <a:avLst/>
          </a:prstGeom>
          <a:noFill/>
        </p:spPr>
        <p:txBody>
          <a:bodyPr vert="horz" lIns="91330" tIns="45665" rIns="91330" bIns="45665" rtlCol="0">
            <a:spAutoFit/>
          </a:bodyPr>
          <a:lstStyle/>
          <a:p>
            <a:endParaRPr lang="en-US"/>
          </a:p>
        </p:txBody>
      </p:sp>
    </p:spTree>
    <p:extLst>
      <p:ext uri="{BB962C8B-B14F-4D97-AF65-F5344CB8AC3E}">
        <p14:creationId xmlns:p14="http://schemas.microsoft.com/office/powerpoint/2010/main" val="152729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12</a:t>
            </a:fld>
            <a:endParaRPr lang="en-US" dirty="0"/>
          </a:p>
        </p:txBody>
      </p:sp>
    </p:spTree>
    <p:extLst>
      <p:ext uri="{BB962C8B-B14F-4D97-AF65-F5344CB8AC3E}">
        <p14:creationId xmlns:p14="http://schemas.microsoft.com/office/powerpoint/2010/main" val="337182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13</a:t>
            </a:fld>
            <a:endParaRPr lang="en-US" dirty="0"/>
          </a:p>
        </p:txBody>
      </p:sp>
    </p:spTree>
    <p:extLst>
      <p:ext uri="{BB962C8B-B14F-4D97-AF65-F5344CB8AC3E}">
        <p14:creationId xmlns:p14="http://schemas.microsoft.com/office/powerpoint/2010/main" val="284682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14</a:t>
            </a:fld>
            <a:endParaRPr lang="en-US" dirty="0"/>
          </a:p>
        </p:txBody>
      </p:sp>
    </p:spTree>
    <p:extLst>
      <p:ext uri="{BB962C8B-B14F-4D97-AF65-F5344CB8AC3E}">
        <p14:creationId xmlns:p14="http://schemas.microsoft.com/office/powerpoint/2010/main" val="292997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15</a:t>
            </a:fld>
            <a:endParaRPr lang="en-US" dirty="0"/>
          </a:p>
        </p:txBody>
      </p:sp>
    </p:spTree>
    <p:extLst>
      <p:ext uri="{BB962C8B-B14F-4D97-AF65-F5344CB8AC3E}">
        <p14:creationId xmlns:p14="http://schemas.microsoft.com/office/powerpoint/2010/main" val="121887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increasing over 50 demographic.</a:t>
            </a:r>
          </a:p>
        </p:txBody>
      </p:sp>
      <p:sp>
        <p:nvSpPr>
          <p:cNvPr id="4" name="Slide Number Placeholder 3"/>
          <p:cNvSpPr>
            <a:spLocks noGrp="1"/>
          </p:cNvSpPr>
          <p:nvPr>
            <p:ph type="sldNum" sz="quarter" idx="10"/>
          </p:nvPr>
        </p:nvSpPr>
        <p:spPr/>
        <p:txBody>
          <a:bodyPr/>
          <a:lstStyle/>
          <a:p>
            <a:fld id="{5BD7B1AD-EE1F-40A2-904F-D229D168E743}" type="slidenum">
              <a:rPr lang="en-US" smtClean="0"/>
              <a:t>16</a:t>
            </a:fld>
            <a:endParaRPr lang="en-US" dirty="0"/>
          </a:p>
        </p:txBody>
      </p:sp>
    </p:spTree>
    <p:extLst>
      <p:ext uri="{BB962C8B-B14F-4D97-AF65-F5344CB8AC3E}">
        <p14:creationId xmlns:p14="http://schemas.microsoft.com/office/powerpoint/2010/main" val="75718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portion (18.5%) of Nassau County households earned $50,000-$74,999 in income and benefits, closely followed by households earning $100,000 to $149,999 (16.7%). Households earning more than $50,000 made up 58.1% of Nassau County, compared to 49.2% of Florida households (Figure 12). Per person income was $31,141 in Nassau County and $27,598 in Florida in 2016. Mean income was $9,546 higher than Florida in 2016 and the Median </a:t>
            </a:r>
          </a:p>
          <a:p>
            <a:r>
              <a:rPr lang="en-US" dirty="0"/>
              <a:t>income was $10,296 higher than Florida.</a:t>
            </a:r>
          </a:p>
          <a:p>
            <a:endParaRPr lang="en-US" dirty="0"/>
          </a:p>
          <a:p>
            <a:r>
              <a:rPr lang="en-US" dirty="0"/>
              <a:t>U.S. Census Bureau. (2016). </a:t>
            </a:r>
            <a:r>
              <a:rPr lang="en-US" i="1" dirty="0"/>
              <a:t>2016 American Community Survey 1-Year Estimates: Table DP03-Selected Economic Characteristics </a:t>
            </a:r>
            <a:r>
              <a:rPr lang="en-US" dirty="0"/>
              <a:t>[Data file]. Available from https://factfinder.census.gov</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17</a:t>
            </a:fld>
            <a:endParaRPr lang="en-US" dirty="0"/>
          </a:p>
        </p:txBody>
      </p:sp>
    </p:spTree>
    <p:extLst>
      <p:ext uri="{BB962C8B-B14F-4D97-AF65-F5344CB8AC3E}">
        <p14:creationId xmlns:p14="http://schemas.microsoft.com/office/powerpoint/2010/main" val="64559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the number of dentists in Nassau County?
https://www.polleverywhere.com/multiple_choice_polls/wxYdwp2sPN4Uj0C</a:t>
            </a:r>
          </a:p>
        </p:txBody>
      </p:sp>
      <p:sp>
        <p:nvSpPr>
          <p:cNvPr id="4" name="Slide Number Placeholder 3"/>
          <p:cNvSpPr>
            <a:spLocks noGrp="1"/>
          </p:cNvSpPr>
          <p:nvPr>
            <p:ph type="sldNum" sz="quarter" idx="10"/>
          </p:nvPr>
        </p:nvSpPr>
        <p:spPr/>
        <p:txBody>
          <a:bodyPr/>
          <a:lstStyle/>
          <a:p>
            <a:fld id="{5BD7B1AD-EE1F-40A2-904F-D229D168E743}" type="slidenum">
              <a:rPr lang="en-US" smtClean="0"/>
              <a:t>18</a:t>
            </a:fld>
            <a:endParaRPr lang="en-US" dirty="0"/>
          </a:p>
        </p:txBody>
      </p:sp>
      <p:sp>
        <p:nvSpPr>
          <p:cNvPr id="5" name="TextBox 4">
            <a:extLst>
              <a:ext uri="{FF2B5EF4-FFF2-40B4-BE49-F238E27FC236}">
                <a16:creationId xmlns:a16="http://schemas.microsoft.com/office/drawing/2014/main" id="{332ADC0C-D9B9-4E27-A091-6607AEDA3551}"/>
              </a:ext>
            </a:extLst>
          </p:cNvPr>
          <p:cNvSpPr txBox="1"/>
          <p:nvPr/>
        </p:nvSpPr>
        <p:spPr>
          <a:xfrm>
            <a:off x="0" y="0"/>
            <a:ext cx="3804830" cy="369221"/>
          </a:xfrm>
          <a:prstGeom prst="rect">
            <a:avLst/>
          </a:prstGeom>
          <a:noFill/>
        </p:spPr>
        <p:txBody>
          <a:bodyPr vert="horz" lIns="91330" tIns="45665" rIns="91330" bIns="45665" rtlCol="0">
            <a:spAutoFit/>
          </a:bodyPr>
          <a:lstStyle/>
          <a:p>
            <a:endParaRPr lang="en-US"/>
          </a:p>
        </p:txBody>
      </p:sp>
    </p:spTree>
    <p:extLst>
      <p:ext uri="{BB962C8B-B14F-4D97-AF65-F5344CB8AC3E}">
        <p14:creationId xmlns:p14="http://schemas.microsoft.com/office/powerpoint/2010/main" val="20200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19</a:t>
            </a:fld>
            <a:endParaRPr lang="en-US" dirty="0"/>
          </a:p>
        </p:txBody>
      </p:sp>
    </p:spTree>
    <p:extLst>
      <p:ext uri="{BB962C8B-B14F-4D97-AF65-F5344CB8AC3E}">
        <p14:creationId xmlns:p14="http://schemas.microsoft.com/office/powerpoint/2010/main" val="91425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a:t>
            </a:fld>
            <a:endParaRPr lang="en-US" dirty="0"/>
          </a:p>
        </p:txBody>
      </p:sp>
    </p:spTree>
    <p:extLst>
      <p:ext uri="{BB962C8B-B14F-4D97-AF65-F5344CB8AC3E}">
        <p14:creationId xmlns:p14="http://schemas.microsoft.com/office/powerpoint/2010/main" val="170700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20</a:t>
            </a:fld>
            <a:endParaRPr lang="en-US" dirty="0"/>
          </a:p>
        </p:txBody>
      </p:sp>
    </p:spTree>
    <p:extLst>
      <p:ext uri="{BB962C8B-B14F-4D97-AF65-F5344CB8AC3E}">
        <p14:creationId xmlns:p14="http://schemas.microsoft.com/office/powerpoint/2010/main" val="267250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Health Professional Shortage Designation – healthcare facilities are the orange dots.  Not the cluster on the island and in Yulee.</a:t>
            </a:r>
          </a:p>
        </p:txBody>
      </p:sp>
      <p:sp>
        <p:nvSpPr>
          <p:cNvPr id="4" name="Slide Number Placeholder 3"/>
          <p:cNvSpPr>
            <a:spLocks noGrp="1"/>
          </p:cNvSpPr>
          <p:nvPr>
            <p:ph type="sldNum" sz="quarter" idx="10"/>
          </p:nvPr>
        </p:nvSpPr>
        <p:spPr/>
        <p:txBody>
          <a:bodyPr/>
          <a:lstStyle/>
          <a:p>
            <a:fld id="{5BD7B1AD-EE1F-40A2-904F-D229D168E743}" type="slidenum">
              <a:rPr lang="en-US" smtClean="0"/>
              <a:t>21</a:t>
            </a:fld>
            <a:endParaRPr lang="en-US" dirty="0"/>
          </a:p>
        </p:txBody>
      </p:sp>
    </p:spTree>
    <p:extLst>
      <p:ext uri="{BB962C8B-B14F-4D97-AF65-F5344CB8AC3E}">
        <p14:creationId xmlns:p14="http://schemas.microsoft.com/office/powerpoint/2010/main" val="195603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22</a:t>
            </a:fld>
            <a:endParaRPr lang="en-US" dirty="0"/>
          </a:p>
        </p:txBody>
      </p:sp>
    </p:spTree>
    <p:extLst>
      <p:ext uri="{BB962C8B-B14F-4D97-AF65-F5344CB8AC3E}">
        <p14:creationId xmlns:p14="http://schemas.microsoft.com/office/powerpoint/2010/main" val="670046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23</a:t>
            </a:fld>
            <a:endParaRPr lang="en-US" dirty="0"/>
          </a:p>
        </p:txBody>
      </p:sp>
    </p:spTree>
    <p:extLst>
      <p:ext uri="{BB962C8B-B14F-4D97-AF65-F5344CB8AC3E}">
        <p14:creationId xmlns:p14="http://schemas.microsoft.com/office/powerpoint/2010/main" val="36169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24</a:t>
            </a:fld>
            <a:endParaRPr lang="en-US" dirty="0"/>
          </a:p>
        </p:txBody>
      </p:sp>
    </p:spTree>
    <p:extLst>
      <p:ext uri="{BB962C8B-B14F-4D97-AF65-F5344CB8AC3E}">
        <p14:creationId xmlns:p14="http://schemas.microsoft.com/office/powerpoint/2010/main" val="20927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25</a:t>
            </a:fld>
            <a:endParaRPr lang="en-US" dirty="0"/>
          </a:p>
        </p:txBody>
      </p:sp>
    </p:spTree>
    <p:extLst>
      <p:ext uri="{BB962C8B-B14F-4D97-AF65-F5344CB8AC3E}">
        <p14:creationId xmlns:p14="http://schemas.microsoft.com/office/powerpoint/2010/main" val="72065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leading causes of death in Nassau county exceed the State of Florida for like measures. True or False?
https://www.polleverywhere.com/multiple_choice_polls/HjvwgPujzAPBUhV</a:t>
            </a:r>
          </a:p>
        </p:txBody>
      </p:sp>
      <p:sp>
        <p:nvSpPr>
          <p:cNvPr id="4" name="Slide Number Placeholder 3"/>
          <p:cNvSpPr>
            <a:spLocks noGrp="1"/>
          </p:cNvSpPr>
          <p:nvPr>
            <p:ph type="sldNum" sz="quarter" idx="10"/>
          </p:nvPr>
        </p:nvSpPr>
        <p:spPr/>
        <p:txBody>
          <a:bodyPr/>
          <a:lstStyle/>
          <a:p>
            <a:fld id="{5BD7B1AD-EE1F-40A2-904F-D229D168E743}" type="slidenum">
              <a:rPr lang="en-US" smtClean="0"/>
              <a:t>26</a:t>
            </a:fld>
            <a:endParaRPr lang="en-US" dirty="0"/>
          </a:p>
        </p:txBody>
      </p:sp>
      <p:sp>
        <p:nvSpPr>
          <p:cNvPr id="5" name="TextBox 4">
            <a:extLst>
              <a:ext uri="{FF2B5EF4-FFF2-40B4-BE49-F238E27FC236}">
                <a16:creationId xmlns:a16="http://schemas.microsoft.com/office/drawing/2014/main" id="{9DC364EC-EF61-4F08-9999-12EC15DEF3DE}"/>
              </a:ext>
            </a:extLst>
          </p:cNvPr>
          <p:cNvSpPr txBox="1"/>
          <p:nvPr/>
        </p:nvSpPr>
        <p:spPr>
          <a:xfrm>
            <a:off x="0" y="0"/>
            <a:ext cx="3804830" cy="369221"/>
          </a:xfrm>
          <a:prstGeom prst="rect">
            <a:avLst/>
          </a:prstGeom>
          <a:noFill/>
        </p:spPr>
        <p:txBody>
          <a:bodyPr vert="horz" lIns="91330" tIns="45665" rIns="91330" bIns="45665" rtlCol="0">
            <a:spAutoFit/>
          </a:bodyPr>
          <a:lstStyle/>
          <a:p>
            <a:endParaRPr lang="en-US"/>
          </a:p>
        </p:txBody>
      </p:sp>
    </p:spTree>
    <p:extLst>
      <p:ext uri="{BB962C8B-B14F-4D97-AF65-F5344CB8AC3E}">
        <p14:creationId xmlns:p14="http://schemas.microsoft.com/office/powerpoint/2010/main" val="43255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 shows the top ten leading causes of death in Nassau County with a comparison to the state of Florida as a whole. Cancer, heart disease, and unintentional injury are the leading killers in Nassau County. Nassau has a higher mortality rate for cancer (180 versus 153.5 deaths per 100,000 population) compared to the three-year Florida rate. However, the death rates from stroke (36.7 versus 34.8 deaths), diabetes (13.9 versus 19.6 deaths), and Alzheimer’s disease (21.3 versus 13.7 deaths) were lower in Nassau County than the rates for Florida during the same period. </a:t>
            </a:r>
          </a:p>
        </p:txBody>
      </p:sp>
      <p:sp>
        <p:nvSpPr>
          <p:cNvPr id="4" name="Slide Number Placeholder 3"/>
          <p:cNvSpPr>
            <a:spLocks noGrp="1"/>
          </p:cNvSpPr>
          <p:nvPr>
            <p:ph type="sldNum" sz="quarter" idx="10"/>
          </p:nvPr>
        </p:nvSpPr>
        <p:spPr/>
        <p:txBody>
          <a:bodyPr/>
          <a:lstStyle/>
          <a:p>
            <a:fld id="{5BD7B1AD-EE1F-40A2-904F-D229D168E743}" type="slidenum">
              <a:rPr lang="en-US" smtClean="0"/>
              <a:t>27</a:t>
            </a:fld>
            <a:endParaRPr lang="en-US" dirty="0"/>
          </a:p>
        </p:txBody>
      </p:sp>
    </p:spTree>
    <p:extLst>
      <p:ext uri="{BB962C8B-B14F-4D97-AF65-F5344CB8AC3E}">
        <p14:creationId xmlns:p14="http://schemas.microsoft.com/office/powerpoint/2010/main" val="121758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28</a:t>
            </a:fld>
            <a:endParaRPr lang="en-US" dirty="0"/>
          </a:p>
        </p:txBody>
      </p:sp>
    </p:spTree>
    <p:extLst>
      <p:ext uri="{BB962C8B-B14F-4D97-AF65-F5344CB8AC3E}">
        <p14:creationId xmlns:p14="http://schemas.microsoft.com/office/powerpoint/2010/main" val="257116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29</a:t>
            </a:fld>
            <a:endParaRPr lang="en-US" dirty="0"/>
          </a:p>
        </p:txBody>
      </p:sp>
    </p:spTree>
    <p:extLst>
      <p:ext uri="{BB962C8B-B14F-4D97-AF65-F5344CB8AC3E}">
        <p14:creationId xmlns:p14="http://schemas.microsoft.com/office/powerpoint/2010/main" val="15306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a:t>
            </a:fld>
            <a:endParaRPr lang="en-US" dirty="0"/>
          </a:p>
        </p:txBody>
      </p:sp>
    </p:spTree>
    <p:extLst>
      <p:ext uri="{BB962C8B-B14F-4D97-AF65-F5344CB8AC3E}">
        <p14:creationId xmlns:p14="http://schemas.microsoft.com/office/powerpoint/2010/main" val="3743090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30</a:t>
            </a:fld>
            <a:endParaRPr lang="en-US" dirty="0"/>
          </a:p>
        </p:txBody>
      </p:sp>
    </p:spTree>
    <p:extLst>
      <p:ext uri="{BB962C8B-B14F-4D97-AF65-F5344CB8AC3E}">
        <p14:creationId xmlns:p14="http://schemas.microsoft.com/office/powerpoint/2010/main" val="3885748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31</a:t>
            </a:fld>
            <a:endParaRPr lang="en-US" dirty="0"/>
          </a:p>
        </p:txBody>
      </p:sp>
    </p:spTree>
    <p:extLst>
      <p:ext uri="{BB962C8B-B14F-4D97-AF65-F5344CB8AC3E}">
        <p14:creationId xmlns:p14="http://schemas.microsoft.com/office/powerpoint/2010/main" val="2197316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32</a:t>
            </a:fld>
            <a:endParaRPr lang="en-US" dirty="0"/>
          </a:p>
        </p:txBody>
      </p:sp>
    </p:spTree>
    <p:extLst>
      <p:ext uri="{BB962C8B-B14F-4D97-AF65-F5344CB8AC3E}">
        <p14:creationId xmlns:p14="http://schemas.microsoft.com/office/powerpoint/2010/main" val="3306092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33</a:t>
            </a:fld>
            <a:endParaRPr lang="en-US" dirty="0"/>
          </a:p>
        </p:txBody>
      </p:sp>
    </p:spTree>
    <p:extLst>
      <p:ext uri="{BB962C8B-B14F-4D97-AF65-F5344CB8AC3E}">
        <p14:creationId xmlns:p14="http://schemas.microsoft.com/office/powerpoint/2010/main" val="138171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34</a:t>
            </a:fld>
            <a:endParaRPr lang="en-US" dirty="0"/>
          </a:p>
        </p:txBody>
      </p:sp>
    </p:spTree>
    <p:extLst>
      <p:ext uri="{BB962C8B-B14F-4D97-AF65-F5344CB8AC3E}">
        <p14:creationId xmlns:p14="http://schemas.microsoft.com/office/powerpoint/2010/main" val="2294866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Since 2012, the cholerectal cancer mortality rate has been stable in both Florida and Nassau County for whites. Which is true below?
https://www.polleverywhere.com/multiple_choice_polls/xVv40ILfVsQq9Kn</a:t>
            </a:r>
          </a:p>
        </p:txBody>
      </p:sp>
      <p:sp>
        <p:nvSpPr>
          <p:cNvPr id="4" name="Slide Number Placeholder 3"/>
          <p:cNvSpPr>
            <a:spLocks noGrp="1"/>
          </p:cNvSpPr>
          <p:nvPr>
            <p:ph type="sldNum" sz="quarter" idx="10"/>
          </p:nvPr>
        </p:nvSpPr>
        <p:spPr/>
        <p:txBody>
          <a:bodyPr/>
          <a:lstStyle/>
          <a:p>
            <a:fld id="{5BD7B1AD-EE1F-40A2-904F-D229D168E743}" type="slidenum">
              <a:rPr lang="en-US" smtClean="0"/>
              <a:t>35</a:t>
            </a:fld>
            <a:endParaRPr lang="en-US" dirty="0"/>
          </a:p>
        </p:txBody>
      </p:sp>
      <p:sp>
        <p:nvSpPr>
          <p:cNvPr id="5" name="TextBox 4">
            <a:extLst>
              <a:ext uri="{FF2B5EF4-FFF2-40B4-BE49-F238E27FC236}">
                <a16:creationId xmlns:a16="http://schemas.microsoft.com/office/drawing/2014/main" id="{1E019E75-8F22-46AB-8289-FA8E81F48ECC}"/>
              </a:ext>
            </a:extLst>
          </p:cNvPr>
          <p:cNvSpPr txBox="1"/>
          <p:nvPr/>
        </p:nvSpPr>
        <p:spPr>
          <a:xfrm>
            <a:off x="0" y="0"/>
            <a:ext cx="3804830" cy="369221"/>
          </a:xfrm>
          <a:prstGeom prst="rect">
            <a:avLst/>
          </a:prstGeom>
          <a:noFill/>
        </p:spPr>
        <p:txBody>
          <a:bodyPr vert="horz" lIns="91330" tIns="45665" rIns="91330" bIns="45665" rtlCol="0">
            <a:spAutoFit/>
          </a:bodyPr>
          <a:lstStyle/>
          <a:p>
            <a:endParaRPr lang="en-US"/>
          </a:p>
        </p:txBody>
      </p:sp>
    </p:spTree>
    <p:extLst>
      <p:ext uri="{BB962C8B-B14F-4D97-AF65-F5344CB8AC3E}">
        <p14:creationId xmlns:p14="http://schemas.microsoft.com/office/powerpoint/2010/main" val="2691315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36</a:t>
            </a:fld>
            <a:endParaRPr lang="en-US" dirty="0"/>
          </a:p>
        </p:txBody>
      </p:sp>
    </p:spTree>
    <p:extLst>
      <p:ext uri="{BB962C8B-B14F-4D97-AF65-F5344CB8AC3E}">
        <p14:creationId xmlns:p14="http://schemas.microsoft.com/office/powerpoint/2010/main" val="2643489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37</a:t>
            </a:fld>
            <a:endParaRPr lang="en-US" dirty="0"/>
          </a:p>
        </p:txBody>
      </p:sp>
    </p:spTree>
    <p:extLst>
      <p:ext uri="{BB962C8B-B14F-4D97-AF65-F5344CB8AC3E}">
        <p14:creationId xmlns:p14="http://schemas.microsoft.com/office/powerpoint/2010/main" val="3869495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38</a:t>
            </a:fld>
            <a:endParaRPr lang="en-US" dirty="0"/>
          </a:p>
        </p:txBody>
      </p:sp>
    </p:spTree>
    <p:extLst>
      <p:ext uri="{BB962C8B-B14F-4D97-AF65-F5344CB8AC3E}">
        <p14:creationId xmlns:p14="http://schemas.microsoft.com/office/powerpoint/2010/main" val="1263064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39</a:t>
            </a:fld>
            <a:endParaRPr lang="en-US" dirty="0"/>
          </a:p>
        </p:txBody>
      </p:sp>
    </p:spTree>
    <p:extLst>
      <p:ext uri="{BB962C8B-B14F-4D97-AF65-F5344CB8AC3E}">
        <p14:creationId xmlns:p14="http://schemas.microsoft.com/office/powerpoint/2010/main" val="155585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a:t>
            </a:fld>
            <a:endParaRPr lang="en-US" dirty="0"/>
          </a:p>
        </p:txBody>
      </p:sp>
    </p:spTree>
    <p:extLst>
      <p:ext uri="{BB962C8B-B14F-4D97-AF65-F5344CB8AC3E}">
        <p14:creationId xmlns:p14="http://schemas.microsoft.com/office/powerpoint/2010/main" val="423978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40</a:t>
            </a:fld>
            <a:endParaRPr lang="en-US" dirty="0"/>
          </a:p>
        </p:txBody>
      </p:sp>
    </p:spTree>
    <p:extLst>
      <p:ext uri="{BB962C8B-B14F-4D97-AF65-F5344CB8AC3E}">
        <p14:creationId xmlns:p14="http://schemas.microsoft.com/office/powerpoint/2010/main" val="2195015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41</a:t>
            </a:fld>
            <a:endParaRPr lang="en-US" dirty="0"/>
          </a:p>
        </p:txBody>
      </p:sp>
    </p:spTree>
    <p:extLst>
      <p:ext uri="{BB962C8B-B14F-4D97-AF65-F5344CB8AC3E}">
        <p14:creationId xmlns:p14="http://schemas.microsoft.com/office/powerpoint/2010/main" val="2956112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42</a:t>
            </a:fld>
            <a:endParaRPr lang="en-US" dirty="0"/>
          </a:p>
        </p:txBody>
      </p:sp>
    </p:spTree>
    <p:extLst>
      <p:ext uri="{BB962C8B-B14F-4D97-AF65-F5344CB8AC3E}">
        <p14:creationId xmlns:p14="http://schemas.microsoft.com/office/powerpoint/2010/main" val="815116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43</a:t>
            </a:fld>
            <a:endParaRPr lang="en-US" dirty="0"/>
          </a:p>
        </p:txBody>
      </p:sp>
    </p:spTree>
    <p:extLst>
      <p:ext uri="{BB962C8B-B14F-4D97-AF65-F5344CB8AC3E}">
        <p14:creationId xmlns:p14="http://schemas.microsoft.com/office/powerpoint/2010/main" val="675220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44</a:t>
            </a:fld>
            <a:endParaRPr lang="en-US" dirty="0"/>
          </a:p>
        </p:txBody>
      </p:sp>
    </p:spTree>
    <p:extLst>
      <p:ext uri="{BB962C8B-B14F-4D97-AF65-F5344CB8AC3E}">
        <p14:creationId xmlns:p14="http://schemas.microsoft.com/office/powerpoint/2010/main" val="2224784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45</a:t>
            </a:fld>
            <a:endParaRPr lang="en-US" dirty="0"/>
          </a:p>
        </p:txBody>
      </p:sp>
    </p:spTree>
    <p:extLst>
      <p:ext uri="{BB962C8B-B14F-4D97-AF65-F5344CB8AC3E}">
        <p14:creationId xmlns:p14="http://schemas.microsoft.com/office/powerpoint/2010/main" val="1573443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table on disparity data</a:t>
            </a:r>
          </a:p>
        </p:txBody>
      </p:sp>
      <p:sp>
        <p:nvSpPr>
          <p:cNvPr id="4" name="Slide Number Placeholder 3"/>
          <p:cNvSpPr>
            <a:spLocks noGrp="1"/>
          </p:cNvSpPr>
          <p:nvPr>
            <p:ph type="sldNum" sz="quarter" idx="10"/>
          </p:nvPr>
        </p:nvSpPr>
        <p:spPr/>
        <p:txBody>
          <a:bodyPr/>
          <a:lstStyle/>
          <a:p>
            <a:fld id="{5BD7B1AD-EE1F-40A2-904F-D229D168E743}" type="slidenum">
              <a:rPr lang="en-US" smtClean="0"/>
              <a:t>46</a:t>
            </a:fld>
            <a:endParaRPr lang="en-US" dirty="0"/>
          </a:p>
        </p:txBody>
      </p:sp>
    </p:spTree>
    <p:extLst>
      <p:ext uri="{BB962C8B-B14F-4D97-AF65-F5344CB8AC3E}">
        <p14:creationId xmlns:p14="http://schemas.microsoft.com/office/powerpoint/2010/main" val="600811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47</a:t>
            </a:fld>
            <a:endParaRPr lang="en-US" dirty="0"/>
          </a:p>
        </p:txBody>
      </p:sp>
    </p:spTree>
    <p:extLst>
      <p:ext uri="{BB962C8B-B14F-4D97-AF65-F5344CB8AC3E}">
        <p14:creationId xmlns:p14="http://schemas.microsoft.com/office/powerpoint/2010/main" val="1995211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48</a:t>
            </a:fld>
            <a:endParaRPr lang="en-US" dirty="0"/>
          </a:p>
        </p:txBody>
      </p:sp>
    </p:spTree>
    <p:extLst>
      <p:ext uri="{BB962C8B-B14F-4D97-AF65-F5344CB8AC3E}">
        <p14:creationId xmlns:p14="http://schemas.microsoft.com/office/powerpoint/2010/main" val="766933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occurs when a person ends their own life and it is the 10th leading cause of death among Americans. Deaths are not the only consequence of suicide. More people survive suicide attempts than die, and suicide survivors may have serious injuries, such as broken bones, brain damage, or organ failure. Nassau County’s suicide death rate increased from 12.4 deaths per 100,000 population in 2005-07 to 23.6 deaths per 100,000 in 2014-16 (Figure 72). Suicide tends to occur much more frequently among white populations than non-white groups (Figure 73). </a:t>
            </a:r>
          </a:p>
          <a:p>
            <a:r>
              <a:rPr lang="en-US" dirty="0"/>
              <a:t>U.S. Centers for Disease Control and Prevention. (2015, May). </a:t>
            </a:r>
            <a:r>
              <a:rPr lang="en-US" i="1" dirty="0"/>
              <a:t>Deaths. Final Data for 2013.</a:t>
            </a:r>
            <a:r>
              <a:rPr lang="en-US" dirty="0"/>
              <a:t>. Retrieved from CDC.gov: http://www.cdc.gov/leadingcausesofdeath  </a:t>
            </a:r>
          </a:p>
          <a:p>
            <a:r>
              <a:rPr lang="en-US" dirty="0"/>
              <a:t>U.S. Centers for Disease Control and Prevention. (2014, September). </a:t>
            </a:r>
            <a:r>
              <a:rPr lang="en-US" i="1" dirty="0"/>
              <a:t>Preventing Suicide</a:t>
            </a:r>
            <a:r>
              <a:rPr lang="en-US" dirty="0"/>
              <a:t>. Retrieved from CDC.gov: http://www.cdc.gov/Features/PreventingSuicide/  </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49</a:t>
            </a:fld>
            <a:endParaRPr lang="en-US" dirty="0"/>
          </a:p>
        </p:txBody>
      </p:sp>
    </p:spTree>
    <p:extLst>
      <p:ext uri="{BB962C8B-B14F-4D97-AF65-F5344CB8AC3E}">
        <p14:creationId xmlns:p14="http://schemas.microsoft.com/office/powerpoint/2010/main" val="346876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We exceed the State of Florida mortality rate for all of following except:
https://www.polleverywhere.com/multiple_choice_polls/ZofzvYYK4Tt1p4C</a:t>
            </a:r>
          </a:p>
        </p:txBody>
      </p:sp>
      <p:sp>
        <p:nvSpPr>
          <p:cNvPr id="4" name="Slide Number Placeholder 3"/>
          <p:cNvSpPr>
            <a:spLocks noGrp="1"/>
          </p:cNvSpPr>
          <p:nvPr>
            <p:ph type="sldNum" sz="quarter" idx="10"/>
          </p:nvPr>
        </p:nvSpPr>
        <p:spPr/>
        <p:txBody>
          <a:bodyPr/>
          <a:lstStyle/>
          <a:p>
            <a:fld id="{5BD7B1AD-EE1F-40A2-904F-D229D168E743}" type="slidenum">
              <a:rPr lang="en-US" smtClean="0"/>
              <a:t>5</a:t>
            </a:fld>
            <a:endParaRPr lang="en-US" dirty="0"/>
          </a:p>
        </p:txBody>
      </p:sp>
      <p:sp>
        <p:nvSpPr>
          <p:cNvPr id="5" name="TextBox 4">
            <a:extLst>
              <a:ext uri="{FF2B5EF4-FFF2-40B4-BE49-F238E27FC236}">
                <a16:creationId xmlns:a16="http://schemas.microsoft.com/office/drawing/2014/main" id="{96F20169-A04E-4515-9C1F-EFD3B9C7D2EB}"/>
              </a:ext>
            </a:extLst>
          </p:cNvPr>
          <p:cNvSpPr txBox="1"/>
          <p:nvPr/>
        </p:nvSpPr>
        <p:spPr>
          <a:xfrm>
            <a:off x="0" y="0"/>
            <a:ext cx="3804830" cy="369221"/>
          </a:xfrm>
          <a:prstGeom prst="rect">
            <a:avLst/>
          </a:prstGeom>
          <a:noFill/>
        </p:spPr>
        <p:txBody>
          <a:bodyPr vert="horz" lIns="91330" tIns="45665" rIns="91330" bIns="45665" rtlCol="0">
            <a:spAutoFit/>
          </a:bodyPr>
          <a:lstStyle/>
          <a:p>
            <a:endParaRPr lang="en-US"/>
          </a:p>
        </p:txBody>
      </p:sp>
    </p:spTree>
    <p:extLst>
      <p:ext uri="{BB962C8B-B14F-4D97-AF65-F5344CB8AC3E}">
        <p14:creationId xmlns:p14="http://schemas.microsoft.com/office/powerpoint/2010/main" val="1132555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50</a:t>
            </a:fld>
            <a:endParaRPr lang="en-US" dirty="0"/>
          </a:p>
        </p:txBody>
      </p:sp>
    </p:spTree>
    <p:extLst>
      <p:ext uri="{BB962C8B-B14F-4D97-AF65-F5344CB8AC3E}">
        <p14:creationId xmlns:p14="http://schemas.microsoft.com/office/powerpoint/2010/main" val="1569269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Twice the increase in law enforcement initiated Baker Acts by law enforcement.  From 2012- 234 to 2017-557.  Law enforcement is busy handling persons who are mentally unstable.</a:t>
            </a:r>
          </a:p>
        </p:txBody>
      </p:sp>
      <p:sp>
        <p:nvSpPr>
          <p:cNvPr id="4" name="Slide Number Placeholder 3"/>
          <p:cNvSpPr>
            <a:spLocks noGrp="1"/>
          </p:cNvSpPr>
          <p:nvPr>
            <p:ph type="sldNum" sz="quarter" idx="10"/>
          </p:nvPr>
        </p:nvSpPr>
        <p:spPr/>
        <p:txBody>
          <a:bodyPr/>
          <a:lstStyle/>
          <a:p>
            <a:fld id="{5BD7B1AD-EE1F-40A2-904F-D229D168E743}" type="slidenum">
              <a:rPr lang="en-US" smtClean="0"/>
              <a:t>51</a:t>
            </a:fld>
            <a:endParaRPr lang="en-US" dirty="0"/>
          </a:p>
        </p:txBody>
      </p:sp>
    </p:spTree>
    <p:extLst>
      <p:ext uri="{BB962C8B-B14F-4D97-AF65-F5344CB8AC3E}">
        <p14:creationId xmlns:p14="http://schemas.microsoft.com/office/powerpoint/2010/main" val="4138811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uninsured row</a:t>
            </a:r>
          </a:p>
        </p:txBody>
      </p:sp>
      <p:sp>
        <p:nvSpPr>
          <p:cNvPr id="4" name="Slide Number Placeholder 3"/>
          <p:cNvSpPr>
            <a:spLocks noGrp="1"/>
          </p:cNvSpPr>
          <p:nvPr>
            <p:ph type="sldNum" sz="quarter" idx="10"/>
          </p:nvPr>
        </p:nvSpPr>
        <p:spPr/>
        <p:txBody>
          <a:bodyPr/>
          <a:lstStyle/>
          <a:p>
            <a:fld id="{5BD7B1AD-EE1F-40A2-904F-D229D168E743}" type="slidenum">
              <a:rPr lang="en-US" smtClean="0"/>
              <a:t>52</a:t>
            </a:fld>
            <a:endParaRPr lang="en-US" dirty="0"/>
          </a:p>
        </p:txBody>
      </p:sp>
    </p:spTree>
    <p:extLst>
      <p:ext uri="{BB962C8B-B14F-4D97-AF65-F5344CB8AC3E}">
        <p14:creationId xmlns:p14="http://schemas.microsoft.com/office/powerpoint/2010/main" val="1450457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53</a:t>
            </a:fld>
            <a:endParaRPr lang="en-US" dirty="0"/>
          </a:p>
        </p:txBody>
      </p:sp>
    </p:spTree>
    <p:extLst>
      <p:ext uri="{BB962C8B-B14F-4D97-AF65-F5344CB8AC3E}">
        <p14:creationId xmlns:p14="http://schemas.microsoft.com/office/powerpoint/2010/main" val="3481512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0"/>
            <a:r>
              <a:rPr lang="en-US" dirty="0"/>
              <a:t>Index crimes, composed of aggravated assault, burglary, larceny, motor vehicle theft, murder, robbery, and sexual offenses, track the number of offenses reported to law enforcement and not the arrests for the given crimes. Florida Department of Law Enforcement. (2016). </a:t>
            </a:r>
            <a:r>
              <a:rPr lang="en-US" i="1" dirty="0"/>
              <a:t>Crime in Florida – Clay County</a:t>
            </a:r>
            <a:r>
              <a:rPr lang="en-US" dirty="0"/>
              <a:t>. Retrieved from http://www.fdle.state.fl.us/FSAC/County-Profiles/Clay.aspx</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54</a:t>
            </a:fld>
            <a:endParaRPr lang="en-US" dirty="0"/>
          </a:p>
        </p:txBody>
      </p:sp>
    </p:spTree>
    <p:extLst>
      <p:ext uri="{BB962C8B-B14F-4D97-AF65-F5344CB8AC3E}">
        <p14:creationId xmlns:p14="http://schemas.microsoft.com/office/powerpoint/2010/main" val="3474171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55</a:t>
            </a:fld>
            <a:endParaRPr lang="en-US" dirty="0"/>
          </a:p>
        </p:txBody>
      </p:sp>
    </p:spTree>
    <p:extLst>
      <p:ext uri="{BB962C8B-B14F-4D97-AF65-F5344CB8AC3E}">
        <p14:creationId xmlns:p14="http://schemas.microsoft.com/office/powerpoint/2010/main" val="541368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56</a:t>
            </a:fld>
            <a:endParaRPr lang="en-US" dirty="0"/>
          </a:p>
        </p:txBody>
      </p:sp>
    </p:spTree>
    <p:extLst>
      <p:ext uri="{BB962C8B-B14F-4D97-AF65-F5344CB8AC3E}">
        <p14:creationId xmlns:p14="http://schemas.microsoft.com/office/powerpoint/2010/main" val="3511186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nearer to Injury data</a:t>
            </a:r>
          </a:p>
        </p:txBody>
      </p:sp>
      <p:sp>
        <p:nvSpPr>
          <p:cNvPr id="4" name="Slide Number Placeholder 3"/>
          <p:cNvSpPr>
            <a:spLocks noGrp="1"/>
          </p:cNvSpPr>
          <p:nvPr>
            <p:ph type="sldNum" sz="quarter" idx="10"/>
          </p:nvPr>
        </p:nvSpPr>
        <p:spPr/>
        <p:txBody>
          <a:bodyPr/>
          <a:lstStyle/>
          <a:p>
            <a:fld id="{5BD7B1AD-EE1F-40A2-904F-D229D168E743}" type="slidenum">
              <a:rPr lang="en-US" smtClean="0"/>
              <a:t>57</a:t>
            </a:fld>
            <a:endParaRPr lang="en-US" dirty="0"/>
          </a:p>
        </p:txBody>
      </p:sp>
    </p:spTree>
    <p:extLst>
      <p:ext uri="{BB962C8B-B14F-4D97-AF65-F5344CB8AC3E}">
        <p14:creationId xmlns:p14="http://schemas.microsoft.com/office/powerpoint/2010/main" val="377625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58</a:t>
            </a:fld>
            <a:endParaRPr lang="en-US" dirty="0"/>
          </a:p>
        </p:txBody>
      </p:sp>
    </p:spTree>
    <p:extLst>
      <p:ext uri="{BB962C8B-B14F-4D97-AF65-F5344CB8AC3E}">
        <p14:creationId xmlns:p14="http://schemas.microsoft.com/office/powerpoint/2010/main" val="2038513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59</a:t>
            </a:fld>
            <a:endParaRPr lang="en-US" dirty="0"/>
          </a:p>
        </p:txBody>
      </p:sp>
    </p:spTree>
    <p:extLst>
      <p:ext uri="{BB962C8B-B14F-4D97-AF65-F5344CB8AC3E}">
        <p14:creationId xmlns:p14="http://schemas.microsoft.com/office/powerpoint/2010/main" val="262619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6</a:t>
            </a:fld>
            <a:endParaRPr lang="en-US" dirty="0"/>
          </a:p>
        </p:txBody>
      </p:sp>
    </p:spTree>
    <p:extLst>
      <p:ext uri="{BB962C8B-B14F-4D97-AF65-F5344CB8AC3E}">
        <p14:creationId xmlns:p14="http://schemas.microsoft.com/office/powerpoint/2010/main" val="32977845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60</a:t>
            </a:fld>
            <a:endParaRPr lang="en-US" dirty="0"/>
          </a:p>
        </p:txBody>
      </p:sp>
    </p:spTree>
    <p:extLst>
      <p:ext uri="{BB962C8B-B14F-4D97-AF65-F5344CB8AC3E}">
        <p14:creationId xmlns:p14="http://schemas.microsoft.com/office/powerpoint/2010/main" val="3121657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2016 FYSAS was answered by 725 Nassau County students in grades 6-12. Alcohol was the most commonly used substance among students with a prevalence rate of 43.5% for lifetime use and a prevalence rate of 20% for past 30-day use. Vaporizers and e-cigarettes were the second most commonly used substances among students, with a 28.5% prevalence rate for lifetime use and 9.9% prevalence rate for past 30-day use. </a:t>
            </a:r>
          </a:p>
        </p:txBody>
      </p:sp>
      <p:sp>
        <p:nvSpPr>
          <p:cNvPr id="4" name="Slide Number Placeholder 3"/>
          <p:cNvSpPr>
            <a:spLocks noGrp="1"/>
          </p:cNvSpPr>
          <p:nvPr>
            <p:ph type="sldNum" sz="quarter" idx="10"/>
          </p:nvPr>
        </p:nvSpPr>
        <p:spPr/>
        <p:txBody>
          <a:bodyPr/>
          <a:lstStyle/>
          <a:p>
            <a:fld id="{5BD7B1AD-EE1F-40A2-904F-D229D168E743}" type="slidenum">
              <a:rPr lang="en-US" smtClean="0"/>
              <a:t>61</a:t>
            </a:fld>
            <a:endParaRPr lang="en-US" dirty="0"/>
          </a:p>
        </p:txBody>
      </p:sp>
    </p:spTree>
    <p:extLst>
      <p:ext uri="{BB962C8B-B14F-4D97-AF65-F5344CB8AC3E}">
        <p14:creationId xmlns:p14="http://schemas.microsoft.com/office/powerpoint/2010/main" val="26916086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62</a:t>
            </a:fld>
            <a:endParaRPr lang="en-US" dirty="0"/>
          </a:p>
        </p:txBody>
      </p:sp>
    </p:spTree>
    <p:extLst>
      <p:ext uri="{BB962C8B-B14F-4D97-AF65-F5344CB8AC3E}">
        <p14:creationId xmlns:p14="http://schemas.microsoft.com/office/powerpoint/2010/main" val="4038874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63</a:t>
            </a:fld>
            <a:endParaRPr lang="en-US" dirty="0"/>
          </a:p>
        </p:txBody>
      </p:sp>
    </p:spTree>
    <p:extLst>
      <p:ext uri="{BB962C8B-B14F-4D97-AF65-F5344CB8AC3E}">
        <p14:creationId xmlns:p14="http://schemas.microsoft.com/office/powerpoint/2010/main" val="3763587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mortality is the death of a live-born baby within the first year of life. The infant mortality rate is the number of infant deaths for every 1,000 live births. This rate is an important marker of the overall health of a society.</a:t>
            </a:r>
            <a:r>
              <a:rPr lang="en-US" baseline="30000" dirty="0">
                <a:hlinkClick r:id="rId3" action="ppaction://hlinkfile"/>
              </a:rPr>
              <a:t>5</a:t>
            </a:r>
            <a:r>
              <a:rPr lang="en-US" dirty="0"/>
              <a:t> Nassau County experienced an increase in the infant mortality rate for all races from 2006-08 to 2009-11, but remained below the Florida rate from 2011-13 to 2014-16 (Figure 66). White infant mortality rates are consistently lower than non-White rates in Nassau County. In 2014-16, Nassau’s white population had an infant mortality rate of 4.2 deaths per 1,000 live births compared to 14.4 deaths per 1,000 live births in the non-White population (Figure 67).</a:t>
            </a:r>
          </a:p>
          <a:p>
            <a:r>
              <a:rPr lang="en-US" baseline="30000" dirty="0">
                <a:hlinkClick r:id="rId4" action="ppaction://hlinkfile"/>
              </a:rPr>
              <a:t>5</a:t>
            </a:r>
            <a:r>
              <a:rPr lang="en-US" dirty="0"/>
              <a:t> Centers for Disease Control and Prevention. (2018). </a:t>
            </a:r>
            <a:r>
              <a:rPr lang="en-US" i="1" dirty="0"/>
              <a:t>Infant Mortality</a:t>
            </a:r>
            <a:r>
              <a:rPr lang="en-US" dirty="0"/>
              <a:t>. https://www.cdc.gov/reproductivehealth/maternalinfanthealth/infantmortality.htm</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64</a:t>
            </a:fld>
            <a:endParaRPr lang="en-US" dirty="0"/>
          </a:p>
        </p:txBody>
      </p:sp>
    </p:spTree>
    <p:extLst>
      <p:ext uri="{BB962C8B-B14F-4D97-AF65-F5344CB8AC3E}">
        <p14:creationId xmlns:p14="http://schemas.microsoft.com/office/powerpoint/2010/main" val="3804287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mortality is the death of a live-born baby within the first year of life. The infant mortality rate is the number of infant deaths for every 1,000 live births. This rate is an important marker of the overall health of a society.</a:t>
            </a:r>
            <a:r>
              <a:rPr lang="en-US" baseline="30000" dirty="0">
                <a:hlinkClick r:id="rId3" action="ppaction://hlinkfile"/>
              </a:rPr>
              <a:t>5</a:t>
            </a:r>
            <a:r>
              <a:rPr lang="en-US" dirty="0"/>
              <a:t> Nassau County experienced an increase in the infant mortality rate for all races from 2006-08 to 2009-11, but remained below the Florida rate from 2011-13 to 2014-16 (Figure 66). White infant mortality rates are consistently lower than non-White rates in Nassau County. In 2014-16, Nassau’s white population had an infant mortality rate of 4.2 deaths per 1,000 live births compared to 14.4 deaths per 1,000 live births in the non-White population (Figure 67).</a:t>
            </a:r>
          </a:p>
          <a:p>
            <a:r>
              <a:rPr lang="en-US" baseline="30000" dirty="0">
                <a:hlinkClick r:id="rId4" action="ppaction://hlinkfile"/>
              </a:rPr>
              <a:t>5</a:t>
            </a:r>
            <a:r>
              <a:rPr lang="en-US" dirty="0"/>
              <a:t> Centers for Disease Control and Prevention. (2018). </a:t>
            </a:r>
            <a:r>
              <a:rPr lang="en-US" i="1" dirty="0"/>
              <a:t>Infant Mortality</a:t>
            </a:r>
            <a:r>
              <a:rPr lang="en-US" dirty="0"/>
              <a:t>. https://www.cdc.gov/reproductivehealth/maternalinfanthealth/infantmortality.htm</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65</a:t>
            </a:fld>
            <a:endParaRPr lang="en-US" dirty="0"/>
          </a:p>
        </p:txBody>
      </p:sp>
    </p:spTree>
    <p:extLst>
      <p:ext uri="{BB962C8B-B14F-4D97-AF65-F5344CB8AC3E}">
        <p14:creationId xmlns:p14="http://schemas.microsoft.com/office/powerpoint/2010/main" val="23366081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mortality is the death of a live-born baby within the first year of life. The infant mortality rate is the number of infant deaths for every 1,000 live births. This rate is an important marker of the overall health of a society.</a:t>
            </a:r>
            <a:r>
              <a:rPr lang="en-US" baseline="30000" dirty="0">
                <a:hlinkClick r:id="rId3" action="ppaction://hlinkfile"/>
              </a:rPr>
              <a:t>5</a:t>
            </a:r>
            <a:r>
              <a:rPr lang="en-US" dirty="0"/>
              <a:t> Nassau County experienced an increase in the infant mortality rate for all races from 2006-08 to 2009-11, but remained below the Florida rate from 2011-13 to 2014-16 (Figure 66). White infant mortality rates are consistently lower than non-White rates in Nassau County. In 2014-16, Nassau’s white population had an infant mortality rate of 4.2 deaths per 1,000 live births compared to 14.4 deaths per 1,000 live births in the non-White population (Figure 67).</a:t>
            </a:r>
          </a:p>
          <a:p>
            <a:r>
              <a:rPr lang="en-US" baseline="30000" dirty="0">
                <a:hlinkClick r:id="rId4" action="ppaction://hlinkfile"/>
              </a:rPr>
              <a:t>5</a:t>
            </a:r>
            <a:r>
              <a:rPr lang="en-US" dirty="0"/>
              <a:t> Centers for Disease Control and Prevention. (2018). </a:t>
            </a:r>
            <a:r>
              <a:rPr lang="en-US" i="1" dirty="0"/>
              <a:t>Infant Mortality</a:t>
            </a:r>
            <a:r>
              <a:rPr lang="en-US" dirty="0"/>
              <a:t>. https://www.cdc.gov/reproductivehealth/maternalinfanthealth/infantmortality.htm</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66</a:t>
            </a:fld>
            <a:endParaRPr lang="en-US" dirty="0"/>
          </a:p>
        </p:txBody>
      </p:sp>
    </p:spTree>
    <p:extLst>
      <p:ext uri="{BB962C8B-B14F-4D97-AF65-F5344CB8AC3E}">
        <p14:creationId xmlns:p14="http://schemas.microsoft.com/office/powerpoint/2010/main" val="3667951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mortality is the death of a live-born baby within the first year of life. The infant mortality rate is the number of infant deaths for every 1,000 live births. This rate is an important marker of the overall health of a society.</a:t>
            </a:r>
            <a:r>
              <a:rPr lang="en-US" baseline="30000" dirty="0">
                <a:hlinkClick r:id="rId3" action="ppaction://hlinkfile"/>
              </a:rPr>
              <a:t>5</a:t>
            </a:r>
            <a:r>
              <a:rPr lang="en-US" dirty="0"/>
              <a:t> Nassau County experienced an increase in the infant mortality rate for all races from 2006-08 to 2009-11, but remained below the Florida rate from 2011-13 to 2014-16 (Figure 66). White infant mortality rates are consistently lower than non-White rates in Nassau County. In 2014-16, Nassau’s white population had an infant mortality rate of 4.2 deaths per 1,000 live births compared to 14.4 deaths per 1,000 live births in the non-White population (Figure 67).</a:t>
            </a:r>
          </a:p>
          <a:p>
            <a:r>
              <a:rPr lang="en-US" baseline="30000" dirty="0">
                <a:hlinkClick r:id="rId4" action="ppaction://hlinkfile"/>
              </a:rPr>
              <a:t>5</a:t>
            </a:r>
            <a:r>
              <a:rPr lang="en-US" dirty="0"/>
              <a:t> Centers for Disease Control and Prevention. (2018). </a:t>
            </a:r>
            <a:r>
              <a:rPr lang="en-US" i="1" dirty="0"/>
              <a:t>Infant Mortality</a:t>
            </a:r>
            <a:r>
              <a:rPr lang="en-US" dirty="0"/>
              <a:t>. https://www.cdc.gov/reproductivehealth/maternalinfanthealth/infantmortality.htm</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67</a:t>
            </a:fld>
            <a:endParaRPr lang="en-US" dirty="0"/>
          </a:p>
        </p:txBody>
      </p:sp>
    </p:spTree>
    <p:extLst>
      <p:ext uri="{BB962C8B-B14F-4D97-AF65-F5344CB8AC3E}">
        <p14:creationId xmlns:p14="http://schemas.microsoft.com/office/powerpoint/2010/main" val="3040907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mortality is the death of a live-born baby within the first year of life. The infant mortality rate is the number of infant deaths for every 1,000 live births. This rate is an important marker of the overall health of a society.</a:t>
            </a:r>
            <a:r>
              <a:rPr lang="en-US" baseline="30000" dirty="0">
                <a:hlinkClick r:id="rId3" action="ppaction://hlinkfile"/>
              </a:rPr>
              <a:t>5</a:t>
            </a:r>
            <a:r>
              <a:rPr lang="en-US" dirty="0"/>
              <a:t> Nassau County experienced an increase in the infant mortality rate for all races from 2006-08 to 2009-11, but remained below the Florida rate from 2011-13 to 2014-16 (Figure 66). White infant mortality rates are consistently lower than non-White rates in Nassau County. In 2014-16, Nassau’s white population had an infant mortality rate of 4.2 deaths per 1,000 live births compared to 14.4 deaths per 1,000 live births in the non-White population (Figure 67).</a:t>
            </a:r>
          </a:p>
          <a:p>
            <a:r>
              <a:rPr lang="en-US" baseline="30000" dirty="0">
                <a:hlinkClick r:id="rId4" action="ppaction://hlinkfile"/>
              </a:rPr>
              <a:t>5</a:t>
            </a:r>
            <a:r>
              <a:rPr lang="en-US" dirty="0"/>
              <a:t> Centers for Disease Control and Prevention. (2018). </a:t>
            </a:r>
            <a:r>
              <a:rPr lang="en-US" i="1" dirty="0"/>
              <a:t>Infant Mortality</a:t>
            </a:r>
            <a:r>
              <a:rPr lang="en-US" dirty="0"/>
              <a:t>. https://www.cdc.gov/reproductivehealth/maternalinfanthealth/infantmortality.htm</a:t>
            </a:r>
          </a:p>
          <a:p>
            <a:endParaRPr lang="en-US" dirty="0"/>
          </a:p>
        </p:txBody>
      </p:sp>
      <p:sp>
        <p:nvSpPr>
          <p:cNvPr id="4" name="Slide Number Placeholder 3"/>
          <p:cNvSpPr>
            <a:spLocks noGrp="1"/>
          </p:cNvSpPr>
          <p:nvPr>
            <p:ph type="sldNum" sz="quarter" idx="10"/>
          </p:nvPr>
        </p:nvSpPr>
        <p:spPr/>
        <p:txBody>
          <a:bodyPr/>
          <a:lstStyle/>
          <a:p>
            <a:fld id="{5BD7B1AD-EE1F-40A2-904F-D229D168E743}" type="slidenum">
              <a:rPr lang="en-US" smtClean="0"/>
              <a:t>68</a:t>
            </a:fld>
            <a:endParaRPr lang="en-US" dirty="0"/>
          </a:p>
        </p:txBody>
      </p:sp>
    </p:spTree>
    <p:extLst>
      <p:ext uri="{BB962C8B-B14F-4D97-AF65-F5344CB8AC3E}">
        <p14:creationId xmlns:p14="http://schemas.microsoft.com/office/powerpoint/2010/main" val="1215639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69</a:t>
            </a:fld>
            <a:endParaRPr lang="en-US" dirty="0"/>
          </a:p>
        </p:txBody>
      </p:sp>
    </p:spTree>
    <p:extLst>
      <p:ext uri="{BB962C8B-B14F-4D97-AF65-F5344CB8AC3E}">
        <p14:creationId xmlns:p14="http://schemas.microsoft.com/office/powerpoint/2010/main" val="259962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a:t>
            </a:fld>
            <a:endParaRPr lang="en-US" dirty="0"/>
          </a:p>
        </p:txBody>
      </p:sp>
    </p:spTree>
    <p:extLst>
      <p:ext uri="{BB962C8B-B14F-4D97-AF65-F5344CB8AC3E}">
        <p14:creationId xmlns:p14="http://schemas.microsoft.com/office/powerpoint/2010/main" val="16768090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factors for EHI - INSERT SUMMARY REFERENCING CHSA FACT SHEET</a:t>
            </a:r>
          </a:p>
        </p:txBody>
      </p:sp>
      <p:sp>
        <p:nvSpPr>
          <p:cNvPr id="4" name="Slide Number Placeholder 3"/>
          <p:cNvSpPr>
            <a:spLocks noGrp="1"/>
          </p:cNvSpPr>
          <p:nvPr>
            <p:ph type="sldNum" sz="quarter" idx="10"/>
          </p:nvPr>
        </p:nvSpPr>
        <p:spPr/>
        <p:txBody>
          <a:bodyPr/>
          <a:lstStyle/>
          <a:p>
            <a:fld id="{5BD7B1AD-EE1F-40A2-904F-D229D168E743}" type="slidenum">
              <a:rPr lang="en-US" smtClean="0"/>
              <a:t>70</a:t>
            </a:fld>
            <a:endParaRPr lang="en-US" dirty="0"/>
          </a:p>
        </p:txBody>
      </p:sp>
    </p:spTree>
    <p:extLst>
      <p:ext uri="{BB962C8B-B14F-4D97-AF65-F5344CB8AC3E}">
        <p14:creationId xmlns:p14="http://schemas.microsoft.com/office/powerpoint/2010/main" val="28492865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71</a:t>
            </a:fld>
            <a:endParaRPr lang="en-US" dirty="0"/>
          </a:p>
        </p:txBody>
      </p:sp>
    </p:spTree>
    <p:extLst>
      <p:ext uri="{BB962C8B-B14F-4D97-AF65-F5344CB8AC3E}">
        <p14:creationId xmlns:p14="http://schemas.microsoft.com/office/powerpoint/2010/main" val="20160757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72</a:t>
            </a:fld>
            <a:endParaRPr lang="en-US" dirty="0"/>
          </a:p>
        </p:txBody>
      </p:sp>
    </p:spTree>
    <p:extLst>
      <p:ext uri="{BB962C8B-B14F-4D97-AF65-F5344CB8AC3E}">
        <p14:creationId xmlns:p14="http://schemas.microsoft.com/office/powerpoint/2010/main" val="580809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were completed by 535 English speaking and 18 Hispanic.  They were distributed across the county to businesses, to agencies, at health fairs, and online.</a:t>
            </a:r>
          </a:p>
        </p:txBody>
      </p:sp>
      <p:sp>
        <p:nvSpPr>
          <p:cNvPr id="4" name="Slide Number Placeholder 3"/>
          <p:cNvSpPr>
            <a:spLocks noGrp="1"/>
          </p:cNvSpPr>
          <p:nvPr>
            <p:ph type="sldNum" sz="quarter" idx="10"/>
          </p:nvPr>
        </p:nvSpPr>
        <p:spPr/>
        <p:txBody>
          <a:bodyPr/>
          <a:lstStyle/>
          <a:p>
            <a:fld id="{5BD7B1AD-EE1F-40A2-904F-D229D168E743}" type="slidenum">
              <a:rPr lang="en-US" smtClean="0"/>
              <a:t>73</a:t>
            </a:fld>
            <a:endParaRPr lang="en-US" dirty="0"/>
          </a:p>
        </p:txBody>
      </p:sp>
    </p:spTree>
    <p:extLst>
      <p:ext uri="{BB962C8B-B14F-4D97-AF65-F5344CB8AC3E}">
        <p14:creationId xmlns:p14="http://schemas.microsoft.com/office/powerpoint/2010/main" val="37602995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74</a:t>
            </a:fld>
            <a:endParaRPr lang="en-US" dirty="0"/>
          </a:p>
        </p:txBody>
      </p:sp>
    </p:spTree>
    <p:extLst>
      <p:ext uri="{BB962C8B-B14F-4D97-AF65-F5344CB8AC3E}">
        <p14:creationId xmlns:p14="http://schemas.microsoft.com/office/powerpoint/2010/main" val="15506898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75</a:t>
            </a:fld>
            <a:endParaRPr lang="en-US" dirty="0"/>
          </a:p>
        </p:txBody>
      </p:sp>
    </p:spTree>
    <p:extLst>
      <p:ext uri="{BB962C8B-B14F-4D97-AF65-F5344CB8AC3E}">
        <p14:creationId xmlns:p14="http://schemas.microsoft.com/office/powerpoint/2010/main" val="8527142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76</a:t>
            </a:fld>
            <a:endParaRPr lang="en-US" dirty="0"/>
          </a:p>
        </p:txBody>
      </p:sp>
    </p:spTree>
    <p:extLst>
      <p:ext uri="{BB962C8B-B14F-4D97-AF65-F5344CB8AC3E}">
        <p14:creationId xmlns:p14="http://schemas.microsoft.com/office/powerpoint/2010/main" val="12310099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77</a:t>
            </a:fld>
            <a:endParaRPr lang="en-US" dirty="0"/>
          </a:p>
        </p:txBody>
      </p:sp>
    </p:spTree>
    <p:extLst>
      <p:ext uri="{BB962C8B-B14F-4D97-AF65-F5344CB8AC3E}">
        <p14:creationId xmlns:p14="http://schemas.microsoft.com/office/powerpoint/2010/main" val="4827530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78</a:t>
            </a:fld>
            <a:endParaRPr lang="en-US" dirty="0"/>
          </a:p>
        </p:txBody>
      </p:sp>
    </p:spTree>
    <p:extLst>
      <p:ext uri="{BB962C8B-B14F-4D97-AF65-F5344CB8AC3E}">
        <p14:creationId xmlns:p14="http://schemas.microsoft.com/office/powerpoint/2010/main" val="8772710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79</a:t>
            </a:fld>
            <a:endParaRPr lang="en-US" dirty="0"/>
          </a:p>
        </p:txBody>
      </p:sp>
    </p:spTree>
    <p:extLst>
      <p:ext uri="{BB962C8B-B14F-4D97-AF65-F5344CB8AC3E}">
        <p14:creationId xmlns:p14="http://schemas.microsoft.com/office/powerpoint/2010/main" val="29834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a:t>
            </a:fld>
            <a:endParaRPr lang="en-US" dirty="0"/>
          </a:p>
        </p:txBody>
      </p:sp>
    </p:spTree>
    <p:extLst>
      <p:ext uri="{BB962C8B-B14F-4D97-AF65-F5344CB8AC3E}">
        <p14:creationId xmlns:p14="http://schemas.microsoft.com/office/powerpoint/2010/main" val="5411968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80</a:t>
            </a:fld>
            <a:endParaRPr lang="en-US" dirty="0"/>
          </a:p>
        </p:txBody>
      </p:sp>
    </p:spTree>
    <p:extLst>
      <p:ext uri="{BB962C8B-B14F-4D97-AF65-F5344CB8AC3E}">
        <p14:creationId xmlns:p14="http://schemas.microsoft.com/office/powerpoint/2010/main" val="1066497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this slide – insert trend results of LPHSA, potential prioritization slide?</a:t>
            </a:r>
          </a:p>
        </p:txBody>
      </p:sp>
      <p:sp>
        <p:nvSpPr>
          <p:cNvPr id="4" name="Slide Number Placeholder 3"/>
          <p:cNvSpPr>
            <a:spLocks noGrp="1"/>
          </p:cNvSpPr>
          <p:nvPr>
            <p:ph type="sldNum" sz="quarter" idx="10"/>
          </p:nvPr>
        </p:nvSpPr>
        <p:spPr/>
        <p:txBody>
          <a:bodyPr/>
          <a:lstStyle/>
          <a:p>
            <a:fld id="{5BD7B1AD-EE1F-40A2-904F-D229D168E743}" type="slidenum">
              <a:rPr lang="en-US" smtClean="0"/>
              <a:t>81</a:t>
            </a:fld>
            <a:endParaRPr lang="en-US" dirty="0"/>
          </a:p>
        </p:txBody>
      </p:sp>
    </p:spTree>
    <p:extLst>
      <p:ext uri="{BB962C8B-B14F-4D97-AF65-F5344CB8AC3E}">
        <p14:creationId xmlns:p14="http://schemas.microsoft.com/office/powerpoint/2010/main" val="5245845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82</a:t>
            </a:fld>
            <a:endParaRPr lang="en-US" dirty="0"/>
          </a:p>
        </p:txBody>
      </p:sp>
    </p:spTree>
    <p:extLst>
      <p:ext uri="{BB962C8B-B14F-4D97-AF65-F5344CB8AC3E}">
        <p14:creationId xmlns:p14="http://schemas.microsoft.com/office/powerpoint/2010/main" val="87457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83</a:t>
            </a:fld>
            <a:endParaRPr lang="en-US" dirty="0"/>
          </a:p>
        </p:txBody>
      </p:sp>
    </p:spTree>
    <p:extLst>
      <p:ext uri="{BB962C8B-B14F-4D97-AF65-F5344CB8AC3E}">
        <p14:creationId xmlns:p14="http://schemas.microsoft.com/office/powerpoint/2010/main" val="13203268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84</a:t>
            </a:fld>
            <a:endParaRPr lang="en-US" dirty="0"/>
          </a:p>
        </p:txBody>
      </p:sp>
    </p:spTree>
    <p:extLst>
      <p:ext uri="{BB962C8B-B14F-4D97-AF65-F5344CB8AC3E}">
        <p14:creationId xmlns:p14="http://schemas.microsoft.com/office/powerpoint/2010/main" val="6160378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85</a:t>
            </a:fld>
            <a:endParaRPr lang="en-US" dirty="0"/>
          </a:p>
        </p:txBody>
      </p:sp>
    </p:spTree>
    <p:extLst>
      <p:ext uri="{BB962C8B-B14F-4D97-AF65-F5344CB8AC3E}">
        <p14:creationId xmlns:p14="http://schemas.microsoft.com/office/powerpoint/2010/main" val="18096558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was collected in the following manner and put into categories of Forces, Threats and Opportunities created.  It was then further expanded into the areas of economic, environmental, political, scientific/technological and social.  All ideas were gathered from the attendees of the two meetings. About 30 persons in total.</a:t>
            </a:r>
          </a:p>
        </p:txBody>
      </p:sp>
      <p:sp>
        <p:nvSpPr>
          <p:cNvPr id="4" name="Slide Number Placeholder 3"/>
          <p:cNvSpPr>
            <a:spLocks noGrp="1"/>
          </p:cNvSpPr>
          <p:nvPr>
            <p:ph type="sldNum" sz="quarter" idx="10"/>
          </p:nvPr>
        </p:nvSpPr>
        <p:spPr/>
        <p:txBody>
          <a:bodyPr/>
          <a:lstStyle/>
          <a:p>
            <a:fld id="{5BD7B1AD-EE1F-40A2-904F-D229D168E743}" type="slidenum">
              <a:rPr lang="en-US" smtClean="0"/>
              <a:t>86</a:t>
            </a:fld>
            <a:endParaRPr lang="en-US" dirty="0"/>
          </a:p>
        </p:txBody>
      </p:sp>
    </p:spTree>
    <p:extLst>
      <p:ext uri="{BB962C8B-B14F-4D97-AF65-F5344CB8AC3E}">
        <p14:creationId xmlns:p14="http://schemas.microsoft.com/office/powerpoint/2010/main" val="25944443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87</a:t>
            </a:fld>
            <a:endParaRPr lang="en-US" dirty="0"/>
          </a:p>
        </p:txBody>
      </p:sp>
    </p:spTree>
    <p:extLst>
      <p:ext uri="{BB962C8B-B14F-4D97-AF65-F5344CB8AC3E}">
        <p14:creationId xmlns:p14="http://schemas.microsoft.com/office/powerpoint/2010/main" val="41716166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88</a:t>
            </a:fld>
            <a:endParaRPr lang="en-US" dirty="0"/>
          </a:p>
        </p:txBody>
      </p:sp>
    </p:spTree>
    <p:extLst>
      <p:ext uri="{BB962C8B-B14F-4D97-AF65-F5344CB8AC3E}">
        <p14:creationId xmlns:p14="http://schemas.microsoft.com/office/powerpoint/2010/main" val="30193702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89</a:t>
            </a:fld>
            <a:endParaRPr lang="en-US" dirty="0"/>
          </a:p>
        </p:txBody>
      </p:sp>
    </p:spTree>
    <p:extLst>
      <p:ext uri="{BB962C8B-B14F-4D97-AF65-F5344CB8AC3E}">
        <p14:creationId xmlns:p14="http://schemas.microsoft.com/office/powerpoint/2010/main" val="3797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9</a:t>
            </a:fld>
            <a:endParaRPr lang="en-US" dirty="0"/>
          </a:p>
        </p:txBody>
      </p:sp>
    </p:spTree>
    <p:extLst>
      <p:ext uri="{BB962C8B-B14F-4D97-AF65-F5344CB8AC3E}">
        <p14:creationId xmlns:p14="http://schemas.microsoft.com/office/powerpoint/2010/main" val="15101809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90</a:t>
            </a:fld>
            <a:endParaRPr lang="en-US" dirty="0"/>
          </a:p>
        </p:txBody>
      </p:sp>
    </p:spTree>
    <p:extLst>
      <p:ext uri="{BB962C8B-B14F-4D97-AF65-F5344CB8AC3E}">
        <p14:creationId xmlns:p14="http://schemas.microsoft.com/office/powerpoint/2010/main" val="4152527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93</a:t>
            </a:fld>
            <a:endParaRPr lang="en-US" dirty="0"/>
          </a:p>
        </p:txBody>
      </p:sp>
    </p:spTree>
    <p:extLst>
      <p:ext uri="{BB962C8B-B14F-4D97-AF65-F5344CB8AC3E}">
        <p14:creationId xmlns:p14="http://schemas.microsoft.com/office/powerpoint/2010/main" val="23154524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7B1AD-EE1F-40A2-904F-D229D168E743}" type="slidenum">
              <a:rPr lang="en-US" smtClean="0"/>
              <a:t>94</a:t>
            </a:fld>
            <a:endParaRPr lang="en-US" dirty="0"/>
          </a:p>
        </p:txBody>
      </p:sp>
    </p:spTree>
    <p:extLst>
      <p:ext uri="{BB962C8B-B14F-4D97-AF65-F5344CB8AC3E}">
        <p14:creationId xmlns:p14="http://schemas.microsoft.com/office/powerpoint/2010/main" val="387517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400800"/>
            <a:ext cx="12192000" cy="4572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3814"/>
            <a:ext cx="609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17101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fld id="{732FC2B6-8D9E-46E9-BFE3-0E79A7276D5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204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701157-7CB4-41DE-9D45-218F2447964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323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5A48E7-EE98-4CA6-A1AF-64413C3F136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564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AF9A72-3E30-49B9-91D8-0E6AC7A58EC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6448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31E8DDC-2C58-45BA-92CF-3F4AEA59B27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8564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EE67110-7715-4B7B-BC62-A720928CB7C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4059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F2ADD2-33CB-452A-BF0A-70B733D6E54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1797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9D46D3-220D-4B7E-92A1-958E9C4008D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7533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408C9B6-3526-489E-AE61-503EC72D871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1719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57A5709-D07B-4E88-9E6F-8C8D74DB282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5305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1E0E975-1D11-4F0C-9E63-FBCFAC9DF0A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2563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3734297-16D0-4783-922A-3EA13FCC37F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5124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fontAlgn="base">
              <a:spcBef>
                <a:spcPct val="0"/>
              </a:spcBef>
              <a:spcAft>
                <a:spcPct val="0"/>
              </a:spcAft>
              <a:defRPr/>
            </a:pPr>
            <a:endParaRPr lang="en-US" dirty="0">
              <a:solidFill>
                <a:srgbClr val="000000"/>
              </a:solidFill>
            </a:endParaRPr>
          </a:p>
        </p:txBody>
      </p:sp>
      <p:sp>
        <p:nvSpPr>
          <p:cNvPr id="1443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fontAlgn="base">
              <a:spcBef>
                <a:spcPct val="0"/>
              </a:spcBef>
              <a:spcAft>
                <a:spcPct val="0"/>
              </a:spcAft>
              <a:defRPr/>
            </a:pPr>
            <a:endParaRPr lang="en-US" dirty="0">
              <a:solidFill>
                <a:srgbClr val="000000"/>
              </a:solidFill>
            </a:endParaRPr>
          </a:p>
        </p:txBody>
      </p:sp>
      <p:sp>
        <p:nvSpPr>
          <p:cNvPr id="1443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fontAlgn="base">
              <a:spcBef>
                <a:spcPct val="0"/>
              </a:spcBef>
              <a:spcAft>
                <a:spcPct val="0"/>
              </a:spcAft>
            </a:pPr>
            <a:fld id="{85023646-0498-464F-A394-1E8851B45AC1}" type="slidenum">
              <a:rPr lang="en-US" altLang="en-US">
                <a:solidFill>
                  <a:srgbClr val="000000"/>
                </a:solidFill>
              </a:rPr>
              <a:pPr fontAlgn="base">
                <a:spcBef>
                  <a:spcPct val="0"/>
                </a:spcBef>
                <a:spcAft>
                  <a:spcPct val="0"/>
                </a:spcAft>
              </a:pPr>
              <a:t>‹#›</a:t>
            </a:fld>
            <a:endParaRPr lang="en-US" altLang="en-US" dirty="0">
              <a:solidFill>
                <a:srgbClr val="000000"/>
              </a:solidFill>
            </a:endParaRPr>
          </a:p>
        </p:txBody>
      </p:sp>
      <p:sp>
        <p:nvSpPr>
          <p:cNvPr id="7" name="Rectangle 6"/>
          <p:cNvSpPr/>
          <p:nvPr userDrawn="1"/>
        </p:nvSpPr>
        <p:spPr>
          <a:xfrm>
            <a:off x="0" y="6400800"/>
            <a:ext cx="12192000" cy="4572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pic>
        <p:nvPicPr>
          <p:cNvPr id="1032"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73814"/>
            <a:ext cx="609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06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Arial" charset="0"/>
        </a:defRPr>
      </a:lvl2pPr>
      <a:lvl3pPr algn="ctr" rtl="0" eaLnBrk="0" fontAlgn="base" hangingPunct="0">
        <a:spcBef>
          <a:spcPct val="0"/>
        </a:spcBef>
        <a:spcAft>
          <a:spcPct val="0"/>
        </a:spcAft>
        <a:defRPr sz="4400" b="1">
          <a:solidFill>
            <a:schemeClr val="accent1"/>
          </a:solidFill>
          <a:latin typeface="Arial" charset="0"/>
        </a:defRPr>
      </a:lvl3pPr>
      <a:lvl4pPr algn="ctr" rtl="0" eaLnBrk="0" fontAlgn="base" hangingPunct="0">
        <a:spcBef>
          <a:spcPct val="0"/>
        </a:spcBef>
        <a:spcAft>
          <a:spcPct val="0"/>
        </a:spcAft>
        <a:defRPr sz="4400" b="1">
          <a:solidFill>
            <a:schemeClr val="accent1"/>
          </a:solidFill>
          <a:latin typeface="Arial" charset="0"/>
        </a:defRPr>
      </a:lvl4pPr>
      <a:lvl5pPr algn="ctr" rtl="0" eaLnBrk="0" fontAlgn="base" hangingPunct="0">
        <a:spcBef>
          <a:spcPct val="0"/>
        </a:spcBef>
        <a:spcAft>
          <a:spcPct val="0"/>
        </a:spcAft>
        <a:defRPr sz="4400" b="1">
          <a:solidFill>
            <a:schemeClr val="accent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hyperlink" Target="https://datawarehouse.hrsa.gov/tools/analyzers/HpsaFindResults.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1524000" y="2286000"/>
            <a:ext cx="9144000" cy="2076450"/>
          </a:xfrm>
        </p:spPr>
        <p:txBody>
          <a:bodyPr/>
          <a:lstStyle/>
          <a:p>
            <a:r>
              <a:rPr lang="en-US" altLang="en-US" sz="4800" dirty="0"/>
              <a:t>Nassau County </a:t>
            </a:r>
            <a:br>
              <a:rPr lang="en-US" altLang="en-US" dirty="0"/>
            </a:br>
            <a:r>
              <a:rPr lang="en-US" altLang="en-US" sz="3600" dirty="0"/>
              <a:t>Health Summit and Update on MAPP Health Assessments</a:t>
            </a:r>
          </a:p>
        </p:txBody>
      </p:sp>
      <p:sp>
        <p:nvSpPr>
          <p:cNvPr id="7171" name="Subtitle 5"/>
          <p:cNvSpPr>
            <a:spLocks noGrp="1"/>
          </p:cNvSpPr>
          <p:nvPr>
            <p:ph type="subTitle" idx="1"/>
          </p:nvPr>
        </p:nvSpPr>
        <p:spPr>
          <a:xfrm>
            <a:off x="1524000" y="4495800"/>
            <a:ext cx="9144000" cy="1847850"/>
          </a:xfrm>
        </p:spPr>
        <p:txBody>
          <a:bodyPr/>
          <a:lstStyle/>
          <a:p>
            <a:endParaRPr lang="en-US" altLang="en-US" sz="2000" dirty="0"/>
          </a:p>
          <a:p>
            <a:r>
              <a:rPr lang="en-US" altLang="en-US" sz="2000" dirty="0"/>
              <a:t>September 26, 2018</a:t>
            </a:r>
          </a:p>
          <a:p>
            <a:endParaRPr lang="en-US" altLang="en-US" sz="2000" dirty="0"/>
          </a:p>
          <a:p>
            <a:r>
              <a:rPr lang="en-US" altLang="en-US" sz="2000" dirty="0"/>
              <a:t>Presented by: Mary von Mohr, </a:t>
            </a:r>
            <a:r>
              <a:rPr lang="en-US" altLang="en-US" sz="2000"/>
              <a:t>vFlorida</a:t>
            </a:r>
            <a:r>
              <a:rPr lang="en-US" altLang="en-US" sz="2000" dirty="0"/>
              <a:t> Department of Health-Nassau</a:t>
            </a:r>
          </a:p>
          <a:p>
            <a:r>
              <a:rPr lang="en-US" altLang="en-US" sz="2000" dirty="0"/>
              <a:t>and the Partnership for Healthier Nassau (PHN) </a:t>
            </a: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1"/>
            <a:ext cx="2476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304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39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C09A-4F3C-4F38-8332-8E3E2F975673}"/>
              </a:ext>
            </a:extLst>
          </p:cNvPr>
          <p:cNvSpPr>
            <a:spLocks noGrp="1"/>
          </p:cNvSpPr>
          <p:nvPr>
            <p:ph type="title"/>
          </p:nvPr>
        </p:nvSpPr>
        <p:spPr/>
        <p:txBody>
          <a:bodyPr/>
          <a:lstStyle/>
          <a:p>
            <a:r>
              <a:rPr lang="en-US" dirty="0"/>
              <a:t>Poll Everywhere Directions</a:t>
            </a:r>
          </a:p>
        </p:txBody>
      </p:sp>
      <p:sp>
        <p:nvSpPr>
          <p:cNvPr id="3" name="Content Placeholder 2">
            <a:extLst>
              <a:ext uri="{FF2B5EF4-FFF2-40B4-BE49-F238E27FC236}">
                <a16:creationId xmlns:a16="http://schemas.microsoft.com/office/drawing/2014/main" id="{911E5618-28DF-441C-BF30-6F2037372152}"/>
              </a:ext>
            </a:extLst>
          </p:cNvPr>
          <p:cNvSpPr>
            <a:spLocks noGrp="1"/>
          </p:cNvSpPr>
          <p:nvPr>
            <p:ph idx="1"/>
          </p:nvPr>
        </p:nvSpPr>
        <p:spPr/>
        <p:txBody>
          <a:bodyPr/>
          <a:lstStyle/>
          <a:p>
            <a:pPr marL="514350" indent="-514350">
              <a:buFont typeface="+mj-lt"/>
              <a:buAutoNum type="arabicPeriod"/>
            </a:pPr>
            <a:r>
              <a:rPr lang="en-US" sz="3600" dirty="0"/>
              <a:t>Open your web browser on your smartphone and go to:</a:t>
            </a:r>
          </a:p>
          <a:p>
            <a:pPr marL="0" indent="0">
              <a:buNone/>
            </a:pPr>
            <a:r>
              <a:rPr lang="en-US" sz="3600" dirty="0"/>
              <a:t>                      </a:t>
            </a:r>
            <a:r>
              <a:rPr lang="en-US" sz="3600" b="1" dirty="0"/>
              <a:t>PollEv.com/nassauhealth453</a:t>
            </a:r>
          </a:p>
          <a:p>
            <a:pPr marL="0" indent="0">
              <a:buNone/>
            </a:pPr>
            <a:r>
              <a:rPr lang="en-US" sz="3600" dirty="0"/>
              <a:t>                                        or</a:t>
            </a:r>
          </a:p>
          <a:p>
            <a:pPr marL="0" indent="0">
              <a:buNone/>
            </a:pPr>
            <a:endParaRPr lang="en-US" sz="3600" dirty="0"/>
          </a:p>
          <a:p>
            <a:pPr marL="0" indent="0">
              <a:buNone/>
            </a:pPr>
            <a:r>
              <a:rPr lang="en-US" sz="3600" dirty="0"/>
              <a:t>2. Text </a:t>
            </a:r>
            <a:r>
              <a:rPr lang="en-US" sz="3600" b="1" dirty="0"/>
              <a:t>NASSAUHEALTH453 </a:t>
            </a:r>
            <a:r>
              <a:rPr lang="en-US" sz="3600" dirty="0"/>
              <a:t>to </a:t>
            </a:r>
            <a:r>
              <a:rPr lang="en-US" sz="3600" b="1" dirty="0"/>
              <a:t>22333</a:t>
            </a:r>
          </a:p>
        </p:txBody>
      </p:sp>
    </p:spTree>
    <p:extLst>
      <p:ext uri="{BB962C8B-B14F-4D97-AF65-F5344CB8AC3E}">
        <p14:creationId xmlns:p14="http://schemas.microsoft.com/office/powerpoint/2010/main" val="189741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1D9C4-AE77-4873-87DE-7B4615A7D2E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28790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a:t>Nassau County Health Factor Rankings 2018</a:t>
            </a:r>
          </a:p>
        </p:txBody>
      </p:sp>
      <p:pic>
        <p:nvPicPr>
          <p:cNvPr id="3" name="Content Placeholder 2">
            <a:extLst>
              <a:ext uri="{FF2B5EF4-FFF2-40B4-BE49-F238E27FC236}">
                <a16:creationId xmlns:a16="http://schemas.microsoft.com/office/drawing/2014/main" id="{BD89F7D7-4954-41FB-8AC8-FE91CF46261C}"/>
              </a:ext>
            </a:extLst>
          </p:cNvPr>
          <p:cNvPicPr>
            <a:picLocks noGrp="1" noChangeAspect="1"/>
          </p:cNvPicPr>
          <p:nvPr>
            <p:ph idx="1"/>
          </p:nvPr>
        </p:nvPicPr>
        <p:blipFill>
          <a:blip r:embed="rId3"/>
          <a:stretch>
            <a:fillRect/>
          </a:stretch>
        </p:blipFill>
        <p:spPr>
          <a:xfrm>
            <a:off x="1604793" y="1638920"/>
            <a:ext cx="8982413" cy="3488900"/>
          </a:xfrm>
          <a:prstGeom prst="rect">
            <a:avLst/>
          </a:prstGeom>
        </p:spPr>
      </p:pic>
      <p:sp>
        <p:nvSpPr>
          <p:cNvPr id="4" name="TextBox 3">
            <a:extLst>
              <a:ext uri="{FF2B5EF4-FFF2-40B4-BE49-F238E27FC236}">
                <a16:creationId xmlns:a16="http://schemas.microsoft.com/office/drawing/2014/main" id="{E76A308B-862A-4F7B-AB89-79E654E1B1CA}"/>
              </a:ext>
            </a:extLst>
          </p:cNvPr>
          <p:cNvSpPr txBox="1"/>
          <p:nvPr/>
        </p:nvSpPr>
        <p:spPr>
          <a:xfrm>
            <a:off x="892099" y="5127820"/>
            <a:ext cx="10470994" cy="1200329"/>
          </a:xfrm>
          <a:prstGeom prst="rect">
            <a:avLst/>
          </a:prstGeom>
          <a:noFill/>
        </p:spPr>
        <p:txBody>
          <a:bodyPr wrap="square" rtlCol="0">
            <a:spAutoFit/>
          </a:bodyPr>
          <a:lstStyle/>
          <a:p>
            <a:r>
              <a:rPr lang="en-US" i="1" dirty="0"/>
              <a:t>County Health Rankings &amp; Roadmaps</a:t>
            </a:r>
            <a:r>
              <a:rPr lang="en-US" dirty="0"/>
              <a:t>, produced by the University of Wisconsin and Robert Wood Johnson Foundation, are a collection of reports that illustrate the overall health of counties in every state across the country and provide a comparison of counties within the same state. Two major categories exist for County Health Rankings: </a:t>
            </a:r>
            <a:r>
              <a:rPr lang="en-US" b="1" dirty="0"/>
              <a:t>health outcomes </a:t>
            </a:r>
            <a:r>
              <a:rPr lang="en-US" dirty="0"/>
              <a:t>and </a:t>
            </a:r>
            <a:r>
              <a:rPr lang="en-US" b="1" dirty="0"/>
              <a:t>health factors</a:t>
            </a:r>
            <a:r>
              <a:rPr lang="en-US" dirty="0"/>
              <a:t>. </a:t>
            </a:r>
          </a:p>
        </p:txBody>
      </p:sp>
    </p:spTree>
    <p:extLst>
      <p:ext uri="{BB962C8B-B14F-4D97-AF65-F5344CB8AC3E}">
        <p14:creationId xmlns:p14="http://schemas.microsoft.com/office/powerpoint/2010/main" val="71937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2286000" y="2362201"/>
            <a:ext cx="7772400" cy="1470025"/>
          </a:xfrm>
        </p:spPr>
        <p:txBody>
          <a:bodyPr/>
          <a:lstStyle/>
          <a:p>
            <a:r>
              <a:rPr lang="en-US" altLang="en-US" dirty="0"/>
              <a:t>Demographic Profile</a:t>
            </a:r>
          </a:p>
        </p:txBody>
      </p:sp>
    </p:spTree>
    <p:extLst>
      <p:ext uri="{BB962C8B-B14F-4D97-AF65-F5344CB8AC3E}">
        <p14:creationId xmlns:p14="http://schemas.microsoft.com/office/powerpoint/2010/main" val="155959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&amp; Growth, 2007-2016</a:t>
            </a:r>
          </a:p>
        </p:txBody>
      </p:sp>
      <p:pic>
        <p:nvPicPr>
          <p:cNvPr id="3" name="Picture 2">
            <a:extLst>
              <a:ext uri="{FF2B5EF4-FFF2-40B4-BE49-F238E27FC236}">
                <a16:creationId xmlns:a16="http://schemas.microsoft.com/office/drawing/2014/main" id="{AB412329-B191-487B-9BD9-17D8B5C13FAE}"/>
              </a:ext>
            </a:extLst>
          </p:cNvPr>
          <p:cNvPicPr>
            <a:picLocks noChangeAspect="1"/>
          </p:cNvPicPr>
          <p:nvPr/>
        </p:nvPicPr>
        <p:blipFill>
          <a:blip r:embed="rId3"/>
          <a:stretch>
            <a:fillRect/>
          </a:stretch>
        </p:blipFill>
        <p:spPr>
          <a:xfrm>
            <a:off x="1008113" y="1760752"/>
            <a:ext cx="10017544" cy="3368810"/>
          </a:xfrm>
          <a:prstGeom prst="rect">
            <a:avLst/>
          </a:prstGeom>
        </p:spPr>
      </p:pic>
      <p:sp>
        <p:nvSpPr>
          <p:cNvPr id="5" name="TextBox 4">
            <a:extLst>
              <a:ext uri="{FF2B5EF4-FFF2-40B4-BE49-F238E27FC236}">
                <a16:creationId xmlns:a16="http://schemas.microsoft.com/office/drawing/2014/main" id="{32C3117A-052C-4527-A4DA-7B5B92BEC0E7}"/>
              </a:ext>
            </a:extLst>
          </p:cNvPr>
          <p:cNvSpPr txBox="1"/>
          <p:nvPr/>
        </p:nvSpPr>
        <p:spPr>
          <a:xfrm>
            <a:off x="1148576" y="5497551"/>
            <a:ext cx="9877081" cy="646331"/>
          </a:xfrm>
          <a:prstGeom prst="rect">
            <a:avLst/>
          </a:prstGeom>
          <a:noFill/>
        </p:spPr>
        <p:txBody>
          <a:bodyPr wrap="square" rtlCol="0">
            <a:spAutoFit/>
          </a:bodyPr>
          <a:lstStyle/>
          <a:p>
            <a:r>
              <a:rPr lang="en-US" dirty="0"/>
              <a:t>Nassau County and Florida had an estimated population of 77,187 and 19,934,451 respectively in 2016. From 2007 to 2016 this was a 16.% population growth. (compared to Florida at 10%)</a:t>
            </a:r>
          </a:p>
        </p:txBody>
      </p:sp>
    </p:spTree>
    <p:extLst>
      <p:ext uri="{BB962C8B-B14F-4D97-AF65-F5344CB8AC3E}">
        <p14:creationId xmlns:p14="http://schemas.microsoft.com/office/powerpoint/2010/main" val="9914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by Race &amp; Ethnicity 2016</a:t>
            </a:r>
          </a:p>
        </p:txBody>
      </p:sp>
      <p:pic>
        <p:nvPicPr>
          <p:cNvPr id="4" name="Picture 3">
            <a:extLst>
              <a:ext uri="{FF2B5EF4-FFF2-40B4-BE49-F238E27FC236}">
                <a16:creationId xmlns:a16="http://schemas.microsoft.com/office/drawing/2014/main" id="{125B831F-B757-4245-AB7B-BBFBFE3E025F}"/>
              </a:ext>
            </a:extLst>
          </p:cNvPr>
          <p:cNvPicPr>
            <a:picLocks noChangeAspect="1"/>
          </p:cNvPicPr>
          <p:nvPr/>
        </p:nvPicPr>
        <p:blipFill>
          <a:blip r:embed="rId3"/>
          <a:stretch>
            <a:fillRect/>
          </a:stretch>
        </p:blipFill>
        <p:spPr>
          <a:xfrm>
            <a:off x="858889" y="1996068"/>
            <a:ext cx="10511828" cy="3870815"/>
          </a:xfrm>
          <a:prstGeom prst="rect">
            <a:avLst/>
          </a:prstGeom>
        </p:spPr>
      </p:pic>
    </p:spTree>
    <p:extLst>
      <p:ext uri="{BB962C8B-B14F-4D97-AF65-F5344CB8AC3E}">
        <p14:creationId xmlns:p14="http://schemas.microsoft.com/office/powerpoint/2010/main" val="71360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by Age 2017</a:t>
            </a:r>
          </a:p>
        </p:txBody>
      </p:sp>
      <p:graphicFrame>
        <p:nvGraphicFramePr>
          <p:cNvPr id="3" name="Table 2"/>
          <p:cNvGraphicFramePr>
            <a:graphicFrameLocks noGrp="1"/>
          </p:cNvGraphicFramePr>
          <p:nvPr>
            <p:extLst>
              <p:ext uri="{D42A27DB-BD31-4B8C-83A1-F6EECF244321}">
                <p14:modId xmlns:p14="http://schemas.microsoft.com/office/powerpoint/2010/main" val="3444102501"/>
              </p:ext>
            </p:extLst>
          </p:nvPr>
        </p:nvGraphicFramePr>
        <p:xfrm>
          <a:off x="762000" y="1417638"/>
          <a:ext cx="10142220" cy="4640265"/>
        </p:xfrm>
        <a:graphic>
          <a:graphicData uri="http://schemas.openxmlformats.org/drawingml/2006/table">
            <a:tbl>
              <a:tblPr/>
              <a:tblGrid>
                <a:gridCol w="3009900">
                  <a:extLst>
                    <a:ext uri="{9D8B030D-6E8A-4147-A177-3AD203B41FA5}">
                      <a16:colId xmlns:a16="http://schemas.microsoft.com/office/drawing/2014/main" val="20000"/>
                    </a:ext>
                  </a:extLst>
                </a:gridCol>
                <a:gridCol w="3360420">
                  <a:extLst>
                    <a:ext uri="{9D8B030D-6E8A-4147-A177-3AD203B41FA5}">
                      <a16:colId xmlns:a16="http://schemas.microsoft.com/office/drawing/2014/main" val="20001"/>
                    </a:ext>
                  </a:extLst>
                </a:gridCol>
                <a:gridCol w="3771900">
                  <a:extLst>
                    <a:ext uri="{9D8B030D-6E8A-4147-A177-3AD203B41FA5}">
                      <a16:colId xmlns:a16="http://schemas.microsoft.com/office/drawing/2014/main" val="20002"/>
                    </a:ext>
                  </a:extLst>
                </a:gridCol>
              </a:tblGrid>
              <a:tr h="662895">
                <a:tc>
                  <a:txBody>
                    <a:bodyPr/>
                    <a:lstStyle/>
                    <a:p>
                      <a:endParaRPr lang="en-US" sz="1800" dirty="0"/>
                    </a:p>
                  </a:txBody>
                  <a:tcPr marT="45726" marB="45726" anchor="ctr">
                    <a:lnL>
                      <a:noFill/>
                    </a:lnL>
                    <a:lnR>
                      <a:noFill/>
                    </a:lnR>
                    <a:lnT>
                      <a:noFill/>
                    </a:lnT>
                    <a:lnB>
                      <a:noFill/>
                    </a:lnB>
                  </a:tcPr>
                </a:tc>
                <a:tc>
                  <a:txBody>
                    <a:bodyPr/>
                    <a:lstStyle/>
                    <a:p>
                      <a:endParaRPr lang="en-US" sz="1800" b="1" dirty="0"/>
                    </a:p>
                  </a:txBody>
                  <a:tcPr marT="45726" marB="45726" anchor="ctr">
                    <a:lnL>
                      <a:noFill/>
                    </a:lnL>
                    <a:lnR>
                      <a:noFill/>
                    </a:lnR>
                    <a:lnT>
                      <a:noFill/>
                    </a:lnT>
                    <a:lnB>
                      <a:noFill/>
                    </a:lnB>
                  </a:tcPr>
                </a:tc>
                <a:tc>
                  <a:txBody>
                    <a:bodyPr/>
                    <a:lstStyle/>
                    <a:p>
                      <a:endParaRPr lang="en-US" sz="1800" b="1" dirty="0"/>
                    </a:p>
                  </a:txBody>
                  <a:tcPr marT="45726" marB="45726" anchor="ctr">
                    <a:lnL>
                      <a:noFill/>
                    </a:lnL>
                    <a:lnR>
                      <a:noFill/>
                    </a:lnR>
                    <a:lnT>
                      <a:noFill/>
                    </a:lnT>
                    <a:lnB>
                      <a:noFill/>
                    </a:lnB>
                  </a:tcPr>
                </a:tc>
                <a:extLst>
                  <a:ext uri="{0D108BD9-81ED-4DB2-BD59-A6C34878D82A}">
                    <a16:rowId xmlns:a16="http://schemas.microsoft.com/office/drawing/2014/main" val="10000"/>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1"/>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2"/>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3"/>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4"/>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5"/>
                  </a:ext>
                </a:extLst>
              </a:tr>
              <a:tr h="662895">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tc>
                  <a:txBody>
                    <a:bodyPr/>
                    <a:lstStyle/>
                    <a:p>
                      <a:endParaRPr lang="en-US" sz="1800" dirty="0"/>
                    </a:p>
                  </a:txBody>
                  <a:tcPr marT="45726" marB="45726" anchor="ctr">
                    <a:lnL>
                      <a:noFill/>
                    </a:lnL>
                    <a:lnR>
                      <a:noFill/>
                    </a:lnR>
                    <a:lnT>
                      <a:noFill/>
                    </a:lnT>
                    <a:lnB>
                      <a:noFill/>
                    </a:lnB>
                  </a:tcPr>
                </a:tc>
                <a:extLst>
                  <a:ext uri="{0D108BD9-81ED-4DB2-BD59-A6C34878D82A}">
                    <a16:rowId xmlns:a16="http://schemas.microsoft.com/office/drawing/2014/main" val="10006"/>
                  </a:ext>
                </a:extLst>
              </a:tr>
            </a:tbl>
          </a:graphicData>
        </a:graphic>
      </p:graphicFrame>
      <p:pic>
        <p:nvPicPr>
          <p:cNvPr id="6" name="Picture 5">
            <a:extLst>
              <a:ext uri="{FF2B5EF4-FFF2-40B4-BE49-F238E27FC236}">
                <a16:creationId xmlns:a16="http://schemas.microsoft.com/office/drawing/2014/main" id="{4A7AA460-3141-478F-A899-650D73127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 y="1348962"/>
            <a:ext cx="9110547" cy="4976041"/>
          </a:xfrm>
          <a:prstGeom prst="rect">
            <a:avLst/>
          </a:prstGeom>
        </p:spPr>
      </p:pic>
      <p:sp>
        <p:nvSpPr>
          <p:cNvPr id="7" name="TextBox 6">
            <a:extLst>
              <a:ext uri="{FF2B5EF4-FFF2-40B4-BE49-F238E27FC236}">
                <a16:creationId xmlns:a16="http://schemas.microsoft.com/office/drawing/2014/main" id="{74434348-C26E-469F-ABD6-9C90386DF0D7}"/>
              </a:ext>
            </a:extLst>
          </p:cNvPr>
          <p:cNvSpPr txBox="1"/>
          <p:nvPr/>
        </p:nvSpPr>
        <p:spPr>
          <a:xfrm>
            <a:off x="10381785" y="2040673"/>
            <a:ext cx="1412566" cy="1600438"/>
          </a:xfrm>
          <a:prstGeom prst="rect">
            <a:avLst/>
          </a:prstGeom>
          <a:noFill/>
        </p:spPr>
        <p:txBody>
          <a:bodyPr wrap="none" rtlCol="0">
            <a:spAutoFit/>
          </a:bodyPr>
          <a:lstStyle/>
          <a:p>
            <a:r>
              <a:rPr lang="en-US" sz="1600" dirty="0"/>
              <a:t>Note: Ages</a:t>
            </a:r>
          </a:p>
          <a:p>
            <a:r>
              <a:rPr lang="en-US" sz="1600" dirty="0"/>
              <a:t>50-54 = 7.5%</a:t>
            </a:r>
          </a:p>
          <a:p>
            <a:r>
              <a:rPr lang="en-US" sz="1600" dirty="0"/>
              <a:t>55-59 = 8.3%</a:t>
            </a:r>
          </a:p>
          <a:p>
            <a:r>
              <a:rPr lang="en-US" sz="1600" dirty="0"/>
              <a:t>60-64 = 7.1%</a:t>
            </a:r>
          </a:p>
          <a:p>
            <a:r>
              <a:rPr lang="en-US" sz="1600" dirty="0"/>
              <a:t>65-69 = 7.2%</a:t>
            </a:r>
          </a:p>
          <a:p>
            <a:endParaRPr lang="en-US" dirty="0"/>
          </a:p>
        </p:txBody>
      </p:sp>
      <p:cxnSp>
        <p:nvCxnSpPr>
          <p:cNvPr id="9" name="Straight Arrow Connector 8">
            <a:extLst>
              <a:ext uri="{FF2B5EF4-FFF2-40B4-BE49-F238E27FC236}">
                <a16:creationId xmlns:a16="http://schemas.microsoft.com/office/drawing/2014/main" id="{1149FD7B-B9F3-4DB8-B509-66FAF8FBC7A9}"/>
              </a:ext>
            </a:extLst>
          </p:cNvPr>
          <p:cNvCxnSpPr/>
          <p:nvPr/>
        </p:nvCxnSpPr>
        <p:spPr>
          <a:xfrm flipH="1">
            <a:off x="6735337" y="1148576"/>
            <a:ext cx="3769112" cy="167268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5AAEC61-DBE4-401E-A030-D0426E5DA143}"/>
              </a:ext>
            </a:extLst>
          </p:cNvPr>
          <p:cNvPicPr>
            <a:picLocks noChangeAspect="1"/>
          </p:cNvPicPr>
          <p:nvPr/>
        </p:nvPicPr>
        <p:blipFill>
          <a:blip r:embed="rId4"/>
          <a:stretch>
            <a:fillRect/>
          </a:stretch>
        </p:blipFill>
        <p:spPr>
          <a:xfrm>
            <a:off x="10504449" y="597786"/>
            <a:ext cx="658425" cy="609653"/>
          </a:xfrm>
          <a:prstGeom prst="rect">
            <a:avLst/>
          </a:prstGeom>
        </p:spPr>
      </p:pic>
    </p:spTree>
    <p:extLst>
      <p:ext uri="{BB962C8B-B14F-4D97-AF65-F5344CB8AC3E}">
        <p14:creationId xmlns:p14="http://schemas.microsoft.com/office/powerpoint/2010/main" val="229056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t>
            </a:r>
          </a:p>
        </p:txBody>
      </p:sp>
      <p:graphicFrame>
        <p:nvGraphicFramePr>
          <p:cNvPr id="3" name="Table 2"/>
          <p:cNvGraphicFramePr>
            <a:graphicFrameLocks noGrp="1"/>
          </p:cNvGraphicFramePr>
          <p:nvPr>
            <p:extLst>
              <p:ext uri="{D42A27DB-BD31-4B8C-83A1-F6EECF244321}">
                <p14:modId xmlns:p14="http://schemas.microsoft.com/office/powerpoint/2010/main" val="1251598582"/>
              </p:ext>
            </p:extLst>
          </p:nvPr>
        </p:nvGraphicFramePr>
        <p:xfrm>
          <a:off x="6400800" y="2525421"/>
          <a:ext cx="3589021" cy="1097280"/>
        </p:xfrm>
        <a:graphic>
          <a:graphicData uri="http://schemas.openxmlformats.org/drawingml/2006/table">
            <a:tbl>
              <a:tblPr/>
              <a:tblGrid>
                <a:gridCol w="1992689">
                  <a:extLst>
                    <a:ext uri="{9D8B030D-6E8A-4147-A177-3AD203B41FA5}">
                      <a16:colId xmlns:a16="http://schemas.microsoft.com/office/drawing/2014/main" val="20000"/>
                    </a:ext>
                  </a:extLst>
                </a:gridCol>
                <a:gridCol w="758541">
                  <a:extLst>
                    <a:ext uri="{9D8B030D-6E8A-4147-A177-3AD203B41FA5}">
                      <a16:colId xmlns:a16="http://schemas.microsoft.com/office/drawing/2014/main" val="20001"/>
                    </a:ext>
                  </a:extLst>
                </a:gridCol>
                <a:gridCol w="837791">
                  <a:extLst>
                    <a:ext uri="{9D8B030D-6E8A-4147-A177-3AD203B41FA5}">
                      <a16:colId xmlns:a16="http://schemas.microsoft.com/office/drawing/2014/main" val="20002"/>
                    </a:ext>
                  </a:extLst>
                </a:gridCol>
              </a:tblGrid>
              <a:tr h="198764">
                <a:tc>
                  <a:txBody>
                    <a:bodyPr/>
                    <a:lstStyle/>
                    <a:p>
                      <a:endParaRPr lang="en-US" dirty="0"/>
                    </a:p>
                  </a:txBody>
                  <a:tcPr anchor="ctr">
                    <a:lnL>
                      <a:noFill/>
                    </a:lnL>
                    <a:lnR>
                      <a:noFill/>
                    </a:lnR>
                    <a:lnT>
                      <a:noFill/>
                    </a:lnT>
                    <a:lnB>
                      <a:noFill/>
                    </a:lnB>
                  </a:tcPr>
                </a:tc>
                <a:tc>
                  <a:txBody>
                    <a:bodyPr/>
                    <a:lstStyle/>
                    <a:p>
                      <a:pPr algn="l"/>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1"/>
                  </a:ext>
                </a:extLst>
              </a:tr>
              <a:tr h="308722">
                <a:tc>
                  <a:txBody>
                    <a:bodyPr/>
                    <a:lstStyle/>
                    <a:p>
                      <a:endParaRPr lang="en-US" dirty="0"/>
                    </a:p>
                  </a:txBody>
                  <a:tcPr anchor="ctr">
                    <a:lnL>
                      <a:noFill/>
                    </a:lnL>
                    <a:lnR>
                      <a:noFill/>
                    </a:lnR>
                    <a:lnT>
                      <a:noFill/>
                    </a:lnT>
                    <a:lnB>
                      <a:noFill/>
                    </a:lnB>
                  </a:tcPr>
                </a:tc>
                <a:tc>
                  <a:txBody>
                    <a:bodyPr/>
                    <a:lstStyle/>
                    <a:p>
                      <a:pPr algn="l"/>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2"/>
                  </a:ext>
                </a:extLst>
              </a:tr>
              <a:tr h="249352">
                <a:tc>
                  <a:txBody>
                    <a:bodyPr/>
                    <a:lstStyle/>
                    <a:p>
                      <a:endParaRPr lang="en-US" dirty="0"/>
                    </a:p>
                  </a:txBody>
                  <a:tcPr anchor="ctr">
                    <a:lnL>
                      <a:noFill/>
                    </a:lnL>
                    <a:lnR>
                      <a:noFill/>
                    </a:lnR>
                    <a:lnT>
                      <a:noFill/>
                    </a:lnT>
                    <a:lnB>
                      <a:noFill/>
                    </a:lnB>
                  </a:tcPr>
                </a:tc>
                <a:tc>
                  <a:txBody>
                    <a:bodyPr/>
                    <a:lstStyle/>
                    <a:p>
                      <a:pPr algn="l"/>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B18FB4BB-8898-42BF-9374-5CA8C70CEA56}"/>
              </a:ext>
            </a:extLst>
          </p:cNvPr>
          <p:cNvPicPr>
            <a:picLocks noChangeAspect="1"/>
          </p:cNvPicPr>
          <p:nvPr/>
        </p:nvPicPr>
        <p:blipFill>
          <a:blip r:embed="rId3"/>
          <a:stretch>
            <a:fillRect/>
          </a:stretch>
        </p:blipFill>
        <p:spPr>
          <a:xfrm>
            <a:off x="1236400" y="2124342"/>
            <a:ext cx="9959424" cy="3782283"/>
          </a:xfrm>
          <a:prstGeom prst="rect">
            <a:avLst/>
          </a:prstGeom>
        </p:spPr>
      </p:pic>
      <p:cxnSp>
        <p:nvCxnSpPr>
          <p:cNvPr id="6" name="Straight Arrow Connector 5">
            <a:extLst>
              <a:ext uri="{FF2B5EF4-FFF2-40B4-BE49-F238E27FC236}">
                <a16:creationId xmlns:a16="http://schemas.microsoft.com/office/drawing/2014/main" id="{F1C679FA-54F8-423F-9E9F-03B2AE0BC7D7}"/>
              </a:ext>
            </a:extLst>
          </p:cNvPr>
          <p:cNvCxnSpPr/>
          <p:nvPr/>
        </p:nvCxnSpPr>
        <p:spPr>
          <a:xfrm flipH="1">
            <a:off x="8642195" y="1282390"/>
            <a:ext cx="1003610" cy="115972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ED139716-12AC-4AFB-87C8-1CA76E2BFF60}"/>
              </a:ext>
            </a:extLst>
          </p:cNvPr>
          <p:cNvSpPr/>
          <p:nvPr/>
        </p:nvSpPr>
        <p:spPr>
          <a:xfrm>
            <a:off x="9688739" y="724829"/>
            <a:ext cx="592686" cy="557561"/>
          </a:xfrm>
          <a:prstGeom prst="star5">
            <a:avLst>
              <a:gd name="adj" fmla="val 25716"/>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06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097C97-C2BA-488B-9F4C-4F1849744DF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1225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5FB70D-EF77-4A39-8FC7-2AEBB37D878C}"/>
              </a:ext>
            </a:extLst>
          </p:cNvPr>
          <p:cNvSpPr>
            <a:spLocks noGrp="1"/>
          </p:cNvSpPr>
          <p:nvPr>
            <p:ph type="title"/>
          </p:nvPr>
        </p:nvSpPr>
        <p:spPr/>
        <p:txBody>
          <a:bodyPr/>
          <a:lstStyle/>
          <a:p>
            <a:r>
              <a:rPr lang="en-US" dirty="0"/>
              <a:t>Total Licensed Providers, Nassau County 2014-2017</a:t>
            </a:r>
          </a:p>
        </p:txBody>
      </p:sp>
      <p:pic>
        <p:nvPicPr>
          <p:cNvPr id="5" name="Picture 4">
            <a:extLst>
              <a:ext uri="{FF2B5EF4-FFF2-40B4-BE49-F238E27FC236}">
                <a16:creationId xmlns:a16="http://schemas.microsoft.com/office/drawing/2014/main" id="{13D8153A-8075-417E-A959-DE357C479C9C}"/>
              </a:ext>
            </a:extLst>
          </p:cNvPr>
          <p:cNvPicPr>
            <a:picLocks noChangeAspect="1"/>
          </p:cNvPicPr>
          <p:nvPr/>
        </p:nvPicPr>
        <p:blipFill>
          <a:blip r:embed="rId3"/>
          <a:stretch>
            <a:fillRect/>
          </a:stretch>
        </p:blipFill>
        <p:spPr>
          <a:xfrm>
            <a:off x="1848103" y="1705765"/>
            <a:ext cx="8331759" cy="4304742"/>
          </a:xfrm>
          <a:prstGeom prst="rect">
            <a:avLst/>
          </a:prstGeom>
        </p:spPr>
      </p:pic>
      <p:cxnSp>
        <p:nvCxnSpPr>
          <p:cNvPr id="3" name="Straight Arrow Connector 2">
            <a:extLst>
              <a:ext uri="{FF2B5EF4-FFF2-40B4-BE49-F238E27FC236}">
                <a16:creationId xmlns:a16="http://schemas.microsoft.com/office/drawing/2014/main" id="{6FF88D08-5031-4B3B-9AB5-40F78EFDA08D}"/>
              </a:ext>
            </a:extLst>
          </p:cNvPr>
          <p:cNvCxnSpPr>
            <a:cxnSpLocks/>
          </p:cNvCxnSpPr>
          <p:nvPr/>
        </p:nvCxnSpPr>
        <p:spPr>
          <a:xfrm flipH="1">
            <a:off x="6400800" y="1615440"/>
            <a:ext cx="3281680" cy="609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DB0A78-C8CC-4783-A00F-C8123C513EEA}"/>
              </a:ext>
            </a:extLst>
          </p:cNvPr>
          <p:cNvPicPr>
            <a:picLocks noChangeAspect="1"/>
          </p:cNvPicPr>
          <p:nvPr/>
        </p:nvPicPr>
        <p:blipFill>
          <a:blip r:embed="rId4"/>
          <a:stretch>
            <a:fillRect/>
          </a:stretch>
        </p:blipFill>
        <p:spPr>
          <a:xfrm>
            <a:off x="9645932" y="1166550"/>
            <a:ext cx="658425" cy="609653"/>
          </a:xfrm>
          <a:prstGeom prst="rect">
            <a:avLst/>
          </a:prstGeom>
        </p:spPr>
      </p:pic>
    </p:spTree>
    <p:extLst>
      <p:ext uri="{BB962C8B-B14F-4D97-AF65-F5344CB8AC3E}">
        <p14:creationId xmlns:p14="http://schemas.microsoft.com/office/powerpoint/2010/main" val="249955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4424-4A30-4DDC-93F7-12096D9006B1}"/>
              </a:ext>
            </a:extLst>
          </p:cNvPr>
          <p:cNvSpPr>
            <a:spLocks noGrp="1"/>
          </p:cNvSpPr>
          <p:nvPr>
            <p:ph type="title"/>
          </p:nvPr>
        </p:nvSpPr>
        <p:spPr/>
        <p:txBody>
          <a:bodyPr/>
          <a:lstStyle/>
          <a:p>
            <a:r>
              <a:rPr lang="en-US" dirty="0"/>
              <a:t>Meeting Agenda</a:t>
            </a:r>
          </a:p>
        </p:txBody>
      </p:sp>
      <p:sp>
        <p:nvSpPr>
          <p:cNvPr id="3" name="Content Placeholder 2">
            <a:extLst>
              <a:ext uri="{FF2B5EF4-FFF2-40B4-BE49-F238E27FC236}">
                <a16:creationId xmlns:a16="http://schemas.microsoft.com/office/drawing/2014/main" id="{1555AC6E-25AB-4EA2-A008-DC045E979225}"/>
              </a:ext>
            </a:extLst>
          </p:cNvPr>
          <p:cNvSpPr>
            <a:spLocks noGrp="1"/>
          </p:cNvSpPr>
          <p:nvPr>
            <p:ph idx="1"/>
          </p:nvPr>
        </p:nvSpPr>
        <p:spPr/>
        <p:txBody>
          <a:bodyPr/>
          <a:lstStyle/>
          <a:p>
            <a:pPr marL="0" indent="0">
              <a:buNone/>
            </a:pPr>
            <a:r>
              <a:rPr lang="en-US" dirty="0"/>
              <a:t>1:00-2:00 	 Nassau Health Summit </a:t>
            </a:r>
          </a:p>
          <a:p>
            <a:endParaRPr lang="en-US" dirty="0"/>
          </a:p>
          <a:p>
            <a:pPr marL="0" indent="0">
              <a:buNone/>
            </a:pPr>
            <a:r>
              <a:rPr lang="en-US" dirty="0"/>
              <a:t>2:00-4:00  Update on Health Data </a:t>
            </a:r>
          </a:p>
          <a:p>
            <a:pPr marL="0" indent="0">
              <a:buNone/>
            </a:pPr>
            <a:r>
              <a:rPr lang="en-US" dirty="0"/>
              <a:t>		 Selection of new CHIP Issues for 2019-2021</a:t>
            </a:r>
          </a:p>
          <a:p>
            <a:endParaRPr lang="en-US" dirty="0"/>
          </a:p>
          <a:p>
            <a:pPr marL="0" indent="0">
              <a:buNone/>
            </a:pPr>
            <a:r>
              <a:rPr lang="en-US" dirty="0"/>
              <a:t>4:00-5:00	 Summary</a:t>
            </a:r>
          </a:p>
        </p:txBody>
      </p:sp>
      <p:pic>
        <p:nvPicPr>
          <p:cNvPr id="5" name="Graphic 4" descr="Checkmark">
            <a:extLst>
              <a:ext uri="{FF2B5EF4-FFF2-40B4-BE49-F238E27FC236}">
                <a16:creationId xmlns:a16="http://schemas.microsoft.com/office/drawing/2014/main" id="{77A00772-66AE-44C8-A254-8995CE6CFF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320" y="1498918"/>
            <a:ext cx="792480" cy="792480"/>
          </a:xfrm>
          <a:prstGeom prst="rect">
            <a:avLst/>
          </a:prstGeom>
        </p:spPr>
      </p:pic>
    </p:spTree>
    <p:extLst>
      <p:ext uri="{BB962C8B-B14F-4D97-AF65-F5344CB8AC3E}">
        <p14:creationId xmlns:p14="http://schemas.microsoft.com/office/powerpoint/2010/main" val="374767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E74E-3B26-4A0A-AE2D-769271052D80}"/>
              </a:ext>
            </a:extLst>
          </p:cNvPr>
          <p:cNvSpPr>
            <a:spLocks noGrp="1"/>
          </p:cNvSpPr>
          <p:nvPr>
            <p:ph type="title"/>
          </p:nvPr>
        </p:nvSpPr>
        <p:spPr/>
        <p:txBody>
          <a:bodyPr/>
          <a:lstStyle/>
          <a:p>
            <a:r>
              <a:rPr lang="en-US" dirty="0"/>
              <a:t>Federal Health Professional Shortage Designation</a:t>
            </a:r>
          </a:p>
        </p:txBody>
      </p:sp>
      <p:sp>
        <p:nvSpPr>
          <p:cNvPr id="3" name="Rectangle 2">
            <a:extLst>
              <a:ext uri="{FF2B5EF4-FFF2-40B4-BE49-F238E27FC236}">
                <a16:creationId xmlns:a16="http://schemas.microsoft.com/office/drawing/2014/main" id="{6D685CFB-832E-4322-A06A-FD3013605088}"/>
              </a:ext>
            </a:extLst>
          </p:cNvPr>
          <p:cNvSpPr/>
          <p:nvPr/>
        </p:nvSpPr>
        <p:spPr>
          <a:xfrm>
            <a:off x="1282390" y="2083824"/>
            <a:ext cx="9668108" cy="4765151"/>
          </a:xfrm>
          <a:prstGeom prst="rect">
            <a:avLst/>
          </a:prstGeom>
        </p:spPr>
        <p:txBody>
          <a:bodyPr wrap="square">
            <a:spAutoFit/>
          </a:bodyPr>
          <a:lstStyle/>
          <a:p>
            <a:pPr>
              <a:lnSpc>
                <a:spcPct val="107000"/>
              </a:lnSpc>
              <a:spcAft>
                <a:spcPts val="1000"/>
              </a:spcAft>
            </a:pPr>
            <a:r>
              <a:rPr lang="en-US" dirty="0">
                <a:solidFill>
                  <a:srgbClr val="000000"/>
                </a:solidFill>
                <a:latin typeface="+mj-lt"/>
                <a:ea typeface="Times New Roman" panose="02020603050405020304" pitchFamily="18" charset="0"/>
                <a:cs typeface="Arial" panose="020B0604020202020204" pitchFamily="34" charset="0"/>
              </a:rPr>
              <a:t>The Human Health Resources and Services (HRSA) develops a shortage designation criteria to determine whether an area or population group is experiencing a health professional shortage. Shortages can be for primary medical care, dental, or mental health provider. </a:t>
            </a:r>
            <a:r>
              <a:rPr lang="en-US" dirty="0">
                <a:solidFill>
                  <a:srgbClr val="FF0000"/>
                </a:solidFill>
                <a:latin typeface="+mj-lt"/>
                <a:ea typeface="Times New Roman" panose="02020603050405020304" pitchFamily="18" charset="0"/>
                <a:cs typeface="Arial" panose="020B0604020202020204" pitchFamily="34" charset="0"/>
              </a:rPr>
              <a:t>In 2017, Nassau County was designated a Health Professional Shortage Area (HPSA) due to lack of primary care service. </a:t>
            </a:r>
            <a:endParaRPr lang="en-US" dirty="0">
              <a:solidFill>
                <a:srgbClr val="FF0000"/>
              </a:solidFill>
              <a:latin typeface="+mj-lt"/>
              <a:ea typeface="Times New Roman" panose="02020603050405020304" pitchFamily="18" charset="0"/>
              <a:cs typeface="Times New Roman" panose="02020603050405020304" pitchFamily="18" charset="0"/>
            </a:endParaRPr>
          </a:p>
          <a:p>
            <a:pPr>
              <a:lnSpc>
                <a:spcPct val="107000"/>
              </a:lnSpc>
            </a:pPr>
            <a:r>
              <a:rPr lang="en-US" sz="1200" dirty="0">
                <a:latin typeface="+mj-lt"/>
                <a:ea typeface="Times New Roman" panose="02020603050405020304" pitchFamily="18" charset="0"/>
                <a:cs typeface="Times New Roman" panose="02020603050405020304" pitchFamily="18" charset="0"/>
              </a:rPr>
              <a:t>Health Resources and Services Administration. (2017, 03 30). HRSA Data Warehouse . Retrieved from </a:t>
            </a:r>
            <a:r>
              <a:rPr lang="en-US" sz="1200" dirty="0">
                <a:latin typeface="+mj-lt"/>
                <a:ea typeface="Times New Roman" panose="02020603050405020304" pitchFamily="18" charset="0"/>
                <a:cs typeface="Times New Roman" panose="02020603050405020304" pitchFamily="18" charset="0"/>
                <a:hlinkClick r:id="rId3"/>
              </a:rPr>
              <a:t>https://datawarehouse.hrsa.gov/tools/analyzers/HpsaFindResults.aspx</a:t>
            </a:r>
            <a:endParaRPr lang="en-US" sz="1200" dirty="0">
              <a:latin typeface="+mj-lt"/>
              <a:ea typeface="Times New Roman" panose="02020603050405020304" pitchFamily="18" charset="0"/>
              <a:cs typeface="Times New Roman" panose="02020603050405020304" pitchFamily="18" charset="0"/>
            </a:endParaRPr>
          </a:p>
          <a:p>
            <a:pPr>
              <a:lnSpc>
                <a:spcPct val="107000"/>
              </a:lnSpc>
            </a:pPr>
            <a:endParaRPr lang="en-US" sz="1200" dirty="0">
              <a:latin typeface="+mj-lt"/>
              <a:ea typeface="Times New Roman" panose="02020603050405020304" pitchFamily="18" charset="0"/>
              <a:cs typeface="Times New Roman" panose="02020603050405020304" pitchFamily="18" charset="0"/>
            </a:endParaRPr>
          </a:p>
          <a:p>
            <a:pPr>
              <a:lnSpc>
                <a:spcPct val="107000"/>
              </a:lnSpc>
            </a:pPr>
            <a:r>
              <a:rPr lang="en-US" dirty="0">
                <a:latin typeface="+mj-lt"/>
              </a:rPr>
              <a:t>Overall, Nassau County has a significantly lower number of </a:t>
            </a:r>
            <a:r>
              <a:rPr lang="en-US" u="sng" dirty="0">
                <a:latin typeface="+mj-lt"/>
              </a:rPr>
              <a:t>licensed physicians</a:t>
            </a:r>
            <a:r>
              <a:rPr lang="en-US" dirty="0">
                <a:latin typeface="+mj-lt"/>
              </a:rPr>
              <a:t> per 100,000 people than the state average. Nassau County also has fewer licensed dentists, internists, OB/GYNs, and pediatricians per 100,000 than Florida. Nassau County has slightly more family practice physicians per 100,000 population than Florida.</a:t>
            </a:r>
          </a:p>
          <a:p>
            <a:pPr>
              <a:lnSpc>
                <a:spcPct val="107000"/>
              </a:lnSpc>
            </a:pPr>
            <a:endParaRPr lang="en-US" sz="1200" dirty="0">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pPr>
            <a:endParaRPr lang="en-US" sz="1200" dirty="0">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pPr>
            <a:endParaRPr lang="en-US" sz="1200" dirty="0">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pPr>
            <a:endParaRPr lang="en-US" sz="1200" dirty="0">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pPr>
            <a:endParaRPr lang="en-US" sz="1200" dirty="0">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pPr>
            <a:endParaRPr lang="en-US" dirty="0">
              <a:latin typeface="Franklin Gothic Book" panose="020B0503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06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a:t>Health Resources with 2010 </a:t>
            </a:r>
            <a:br>
              <a:rPr lang="en-US" altLang="en-US" dirty="0"/>
            </a:br>
            <a:r>
              <a:rPr lang="en-US" altLang="en-US" dirty="0"/>
              <a:t>Census Density</a:t>
            </a:r>
          </a:p>
        </p:txBody>
      </p:sp>
      <p:pic>
        <p:nvPicPr>
          <p:cNvPr id="5" name="Content Placeholder 4">
            <a:extLst>
              <a:ext uri="{FF2B5EF4-FFF2-40B4-BE49-F238E27FC236}">
                <a16:creationId xmlns:a16="http://schemas.microsoft.com/office/drawing/2014/main" id="{DABF0AC4-B738-4D34-921E-60CED15D5DB6}"/>
              </a:ext>
            </a:extLst>
          </p:cNvPr>
          <p:cNvPicPr>
            <a:picLocks noGrp="1" noChangeAspect="1"/>
          </p:cNvPicPr>
          <p:nvPr>
            <p:ph idx="1"/>
          </p:nvPr>
        </p:nvPicPr>
        <p:blipFill>
          <a:blip r:embed="rId3"/>
          <a:stretch>
            <a:fillRect/>
          </a:stretch>
        </p:blipFill>
        <p:spPr>
          <a:xfrm>
            <a:off x="2854713" y="1566747"/>
            <a:ext cx="6333892" cy="4790790"/>
          </a:xfrm>
          <a:prstGeom prst="rect">
            <a:avLst/>
          </a:prstGeom>
        </p:spPr>
      </p:pic>
    </p:spTree>
    <p:extLst>
      <p:ext uri="{BB962C8B-B14F-4D97-AF65-F5344CB8AC3E}">
        <p14:creationId xmlns:p14="http://schemas.microsoft.com/office/powerpoint/2010/main" val="226626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09600" y="274637"/>
            <a:ext cx="10972800" cy="1598767"/>
          </a:xfrm>
        </p:spPr>
        <p:txBody>
          <a:bodyPr/>
          <a:lstStyle/>
          <a:p>
            <a:r>
              <a:rPr lang="en-US" altLang="en-US" dirty="0"/>
              <a:t>Population Living With-in Half-Mile </a:t>
            </a:r>
            <a:br>
              <a:rPr lang="en-US" altLang="en-US" dirty="0"/>
            </a:br>
            <a:r>
              <a:rPr lang="en-US" altLang="en-US" dirty="0"/>
              <a:t>(or 10 Minute Walk) of Park/Trail System</a:t>
            </a:r>
          </a:p>
        </p:txBody>
      </p:sp>
      <p:pic>
        <p:nvPicPr>
          <p:cNvPr id="3" name="Content Placeholder 2">
            <a:extLst>
              <a:ext uri="{FF2B5EF4-FFF2-40B4-BE49-F238E27FC236}">
                <a16:creationId xmlns:a16="http://schemas.microsoft.com/office/drawing/2014/main" id="{AEED1DEF-C4EE-42BC-B5A6-A2860CF77EFE}"/>
              </a:ext>
            </a:extLst>
          </p:cNvPr>
          <p:cNvPicPr>
            <a:picLocks noGrp="1" noChangeAspect="1"/>
          </p:cNvPicPr>
          <p:nvPr>
            <p:ph idx="1"/>
          </p:nvPr>
        </p:nvPicPr>
        <p:blipFill>
          <a:blip r:embed="rId3"/>
          <a:stretch>
            <a:fillRect/>
          </a:stretch>
        </p:blipFill>
        <p:spPr>
          <a:xfrm>
            <a:off x="1893205" y="2252546"/>
            <a:ext cx="8764364" cy="3813717"/>
          </a:xfrm>
          <a:prstGeom prst="rect">
            <a:avLst/>
          </a:prstGeom>
        </p:spPr>
      </p:pic>
    </p:spTree>
    <p:extLst>
      <p:ext uri="{BB962C8B-B14F-4D97-AF65-F5344CB8AC3E}">
        <p14:creationId xmlns:p14="http://schemas.microsoft.com/office/powerpoint/2010/main" val="186544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a:t>Recreational Resources March 2018</a:t>
            </a:r>
          </a:p>
        </p:txBody>
      </p:sp>
      <p:pic>
        <p:nvPicPr>
          <p:cNvPr id="3" name="Content Placeholder 2">
            <a:extLst>
              <a:ext uri="{FF2B5EF4-FFF2-40B4-BE49-F238E27FC236}">
                <a16:creationId xmlns:a16="http://schemas.microsoft.com/office/drawing/2014/main" id="{59368404-F42E-4F58-BFC5-3F5088CD609C}"/>
              </a:ext>
            </a:extLst>
          </p:cNvPr>
          <p:cNvPicPr>
            <a:picLocks noGrp="1" noChangeAspect="1"/>
          </p:cNvPicPr>
          <p:nvPr>
            <p:ph idx="1"/>
          </p:nvPr>
        </p:nvPicPr>
        <p:blipFill>
          <a:blip r:embed="rId3"/>
          <a:stretch>
            <a:fillRect/>
          </a:stretch>
        </p:blipFill>
        <p:spPr>
          <a:xfrm>
            <a:off x="3557239" y="1600200"/>
            <a:ext cx="4816492" cy="4785303"/>
          </a:xfrm>
          <a:prstGeom prst="rect">
            <a:avLst/>
          </a:prstGeom>
        </p:spPr>
      </p:pic>
    </p:spTree>
    <p:extLst>
      <p:ext uri="{BB962C8B-B14F-4D97-AF65-F5344CB8AC3E}">
        <p14:creationId xmlns:p14="http://schemas.microsoft.com/office/powerpoint/2010/main" val="283226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09600" y="274637"/>
            <a:ext cx="10972800" cy="1598767"/>
          </a:xfrm>
        </p:spPr>
        <p:txBody>
          <a:bodyPr/>
          <a:lstStyle/>
          <a:p>
            <a:r>
              <a:rPr lang="en-US" altLang="en-US" dirty="0"/>
              <a:t>Population Living with-in Half-Mile </a:t>
            </a:r>
            <a:br>
              <a:rPr lang="en-US" altLang="en-US" dirty="0"/>
            </a:br>
            <a:r>
              <a:rPr lang="en-US" altLang="en-US" dirty="0"/>
              <a:t>(or 10 Minute Walk) of Healthy Food Source or Fast Food Restaurant</a:t>
            </a:r>
          </a:p>
        </p:txBody>
      </p:sp>
      <p:pic>
        <p:nvPicPr>
          <p:cNvPr id="4" name="Content Placeholder 3">
            <a:extLst>
              <a:ext uri="{FF2B5EF4-FFF2-40B4-BE49-F238E27FC236}">
                <a16:creationId xmlns:a16="http://schemas.microsoft.com/office/drawing/2014/main" id="{FB8359E9-05AA-478C-A2EA-D8F920A6D167}"/>
              </a:ext>
            </a:extLst>
          </p:cNvPr>
          <p:cNvPicPr>
            <a:picLocks noGrp="1" noChangeAspect="1"/>
          </p:cNvPicPr>
          <p:nvPr>
            <p:ph idx="1"/>
          </p:nvPr>
        </p:nvPicPr>
        <p:blipFill>
          <a:blip r:embed="rId3"/>
          <a:stretch>
            <a:fillRect/>
          </a:stretch>
        </p:blipFill>
        <p:spPr>
          <a:xfrm>
            <a:off x="2099425" y="2386360"/>
            <a:ext cx="8268310" cy="3389971"/>
          </a:xfrm>
          <a:prstGeom prst="rect">
            <a:avLst/>
          </a:prstGeom>
        </p:spPr>
      </p:pic>
    </p:spTree>
    <p:extLst>
      <p:ext uri="{BB962C8B-B14F-4D97-AF65-F5344CB8AC3E}">
        <p14:creationId xmlns:p14="http://schemas.microsoft.com/office/powerpoint/2010/main" val="45641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2286000" y="2362201"/>
            <a:ext cx="7772400" cy="1470025"/>
          </a:xfrm>
        </p:spPr>
        <p:txBody>
          <a:bodyPr/>
          <a:lstStyle/>
          <a:p>
            <a:r>
              <a:rPr lang="en-US" altLang="en-US" dirty="0"/>
              <a:t>Major Causes of Death</a:t>
            </a:r>
          </a:p>
        </p:txBody>
      </p:sp>
    </p:spTree>
    <p:extLst>
      <p:ext uri="{BB962C8B-B14F-4D97-AF65-F5344CB8AC3E}">
        <p14:creationId xmlns:p14="http://schemas.microsoft.com/office/powerpoint/2010/main" val="1272023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BA0F2-8F42-4002-8917-A65B64DDB91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13737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62919-7441-4645-83DD-E0B1E1FD90BD}"/>
              </a:ext>
            </a:extLst>
          </p:cNvPr>
          <p:cNvPicPr>
            <a:picLocks noChangeAspect="1"/>
          </p:cNvPicPr>
          <p:nvPr/>
        </p:nvPicPr>
        <p:blipFill>
          <a:blip r:embed="rId3"/>
          <a:stretch>
            <a:fillRect/>
          </a:stretch>
        </p:blipFill>
        <p:spPr>
          <a:xfrm>
            <a:off x="1271957" y="1338147"/>
            <a:ext cx="9120982" cy="4761570"/>
          </a:xfrm>
          <a:prstGeom prst="rect">
            <a:avLst/>
          </a:prstGeom>
        </p:spPr>
      </p:pic>
      <p:sp>
        <p:nvSpPr>
          <p:cNvPr id="4" name="Title 3">
            <a:extLst>
              <a:ext uri="{FF2B5EF4-FFF2-40B4-BE49-F238E27FC236}">
                <a16:creationId xmlns:a16="http://schemas.microsoft.com/office/drawing/2014/main" id="{B2E0BD21-2E9B-40FD-80FC-9506E617A2B5}"/>
              </a:ext>
            </a:extLst>
          </p:cNvPr>
          <p:cNvSpPr>
            <a:spLocks noGrp="1"/>
          </p:cNvSpPr>
          <p:nvPr>
            <p:ph type="title"/>
          </p:nvPr>
        </p:nvSpPr>
        <p:spPr/>
        <p:txBody>
          <a:bodyPr/>
          <a:lstStyle/>
          <a:p>
            <a:r>
              <a:rPr lang="en-US" dirty="0"/>
              <a:t>Leading Causes of Death, 2014-2016</a:t>
            </a:r>
          </a:p>
        </p:txBody>
      </p:sp>
      <p:cxnSp>
        <p:nvCxnSpPr>
          <p:cNvPr id="12" name="Straight Arrow Connector 11">
            <a:extLst>
              <a:ext uri="{FF2B5EF4-FFF2-40B4-BE49-F238E27FC236}">
                <a16:creationId xmlns:a16="http://schemas.microsoft.com/office/drawing/2014/main" id="{0FD3494C-581F-4F04-BEB8-0B96C3669183}"/>
              </a:ext>
            </a:extLst>
          </p:cNvPr>
          <p:cNvCxnSpPr/>
          <p:nvPr/>
        </p:nvCxnSpPr>
        <p:spPr>
          <a:xfrm>
            <a:off x="687659" y="1044788"/>
            <a:ext cx="1620644" cy="8140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B483EC9-54CB-40FD-95AE-9E33F447940F}"/>
              </a:ext>
            </a:extLst>
          </p:cNvPr>
          <p:cNvPicPr>
            <a:picLocks noChangeAspect="1"/>
          </p:cNvPicPr>
          <p:nvPr/>
        </p:nvPicPr>
        <p:blipFill>
          <a:blip r:embed="rId4"/>
          <a:stretch>
            <a:fillRect/>
          </a:stretch>
        </p:blipFill>
        <p:spPr>
          <a:xfrm>
            <a:off x="81273" y="541311"/>
            <a:ext cx="658425" cy="609653"/>
          </a:xfrm>
          <a:prstGeom prst="rect">
            <a:avLst/>
          </a:prstGeom>
        </p:spPr>
      </p:pic>
      <p:cxnSp>
        <p:nvCxnSpPr>
          <p:cNvPr id="16" name="Straight Arrow Connector 15">
            <a:extLst>
              <a:ext uri="{FF2B5EF4-FFF2-40B4-BE49-F238E27FC236}">
                <a16:creationId xmlns:a16="http://schemas.microsoft.com/office/drawing/2014/main" id="{5615AFA2-C1A0-4F18-A994-BC57570CB1EF}"/>
              </a:ext>
            </a:extLst>
          </p:cNvPr>
          <p:cNvCxnSpPr/>
          <p:nvPr/>
        </p:nvCxnSpPr>
        <p:spPr>
          <a:xfrm flipH="1">
            <a:off x="6858000" y="3189249"/>
            <a:ext cx="2252546" cy="1059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BCA7BD2-3FEA-4E03-A037-764CD3B63182}"/>
              </a:ext>
            </a:extLst>
          </p:cNvPr>
          <p:cNvPicPr>
            <a:picLocks noChangeAspect="1"/>
          </p:cNvPicPr>
          <p:nvPr/>
        </p:nvPicPr>
        <p:blipFill>
          <a:blip r:embed="rId5"/>
          <a:stretch>
            <a:fillRect/>
          </a:stretch>
        </p:blipFill>
        <p:spPr>
          <a:xfrm>
            <a:off x="9110546" y="2579596"/>
            <a:ext cx="658425" cy="609653"/>
          </a:xfrm>
          <a:prstGeom prst="rect">
            <a:avLst/>
          </a:prstGeom>
        </p:spPr>
      </p:pic>
    </p:spTree>
    <p:extLst>
      <p:ext uri="{BB962C8B-B14F-4D97-AF65-F5344CB8AC3E}">
        <p14:creationId xmlns:p14="http://schemas.microsoft.com/office/powerpoint/2010/main" val="100154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4ED8-3226-4E3F-8424-5CF0E501BD1D}"/>
              </a:ext>
            </a:extLst>
          </p:cNvPr>
          <p:cNvSpPr>
            <a:spLocks noGrp="1"/>
          </p:cNvSpPr>
          <p:nvPr>
            <p:ph type="title"/>
          </p:nvPr>
        </p:nvSpPr>
        <p:spPr/>
        <p:txBody>
          <a:bodyPr/>
          <a:lstStyle/>
          <a:p>
            <a:r>
              <a:rPr lang="en-US" dirty="0"/>
              <a:t>Heart Disease Mortality Rate, All Races</a:t>
            </a:r>
          </a:p>
        </p:txBody>
      </p:sp>
      <p:pic>
        <p:nvPicPr>
          <p:cNvPr id="5" name="Content Placeholder 4">
            <a:extLst>
              <a:ext uri="{FF2B5EF4-FFF2-40B4-BE49-F238E27FC236}">
                <a16:creationId xmlns:a16="http://schemas.microsoft.com/office/drawing/2014/main" id="{21629613-CFAE-4711-A072-F7463C601006}"/>
              </a:ext>
            </a:extLst>
          </p:cNvPr>
          <p:cNvPicPr>
            <a:picLocks noGrp="1" noChangeAspect="1"/>
          </p:cNvPicPr>
          <p:nvPr>
            <p:ph idx="1"/>
          </p:nvPr>
        </p:nvPicPr>
        <p:blipFill>
          <a:blip r:embed="rId3"/>
          <a:stretch>
            <a:fillRect/>
          </a:stretch>
        </p:blipFill>
        <p:spPr>
          <a:xfrm>
            <a:off x="1538869" y="2003201"/>
            <a:ext cx="9367024" cy="3840038"/>
          </a:xfrm>
          <a:prstGeom prst="rect">
            <a:avLst/>
          </a:prstGeom>
        </p:spPr>
      </p:pic>
      <p:cxnSp>
        <p:nvCxnSpPr>
          <p:cNvPr id="7" name="Straight Arrow Connector 6">
            <a:extLst>
              <a:ext uri="{FF2B5EF4-FFF2-40B4-BE49-F238E27FC236}">
                <a16:creationId xmlns:a16="http://schemas.microsoft.com/office/drawing/2014/main" id="{1707CCDB-930E-436D-929F-099C8C94A428}"/>
              </a:ext>
            </a:extLst>
          </p:cNvPr>
          <p:cNvCxnSpPr/>
          <p:nvPr/>
        </p:nvCxnSpPr>
        <p:spPr>
          <a:xfrm flipH="1">
            <a:off x="9813073" y="2003201"/>
            <a:ext cx="1427356" cy="9407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D75227-C5FD-4403-AC36-2FB419127EE5}"/>
              </a:ext>
            </a:extLst>
          </p:cNvPr>
          <p:cNvPicPr>
            <a:picLocks noChangeAspect="1"/>
          </p:cNvPicPr>
          <p:nvPr/>
        </p:nvPicPr>
        <p:blipFill>
          <a:blip r:embed="rId4"/>
          <a:stretch>
            <a:fillRect/>
          </a:stretch>
        </p:blipFill>
        <p:spPr>
          <a:xfrm>
            <a:off x="11240429" y="1393548"/>
            <a:ext cx="658425" cy="609653"/>
          </a:xfrm>
          <a:prstGeom prst="rect">
            <a:avLst/>
          </a:prstGeom>
        </p:spPr>
      </p:pic>
    </p:spTree>
    <p:extLst>
      <p:ext uri="{BB962C8B-B14F-4D97-AF65-F5344CB8AC3E}">
        <p14:creationId xmlns:p14="http://schemas.microsoft.com/office/powerpoint/2010/main" val="367384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dirty="0"/>
              <a:t>Heart Disease Mortality Rate by Race</a:t>
            </a:r>
          </a:p>
        </p:txBody>
      </p:sp>
      <p:pic>
        <p:nvPicPr>
          <p:cNvPr id="3" name="Content Placeholder 2">
            <a:extLst>
              <a:ext uri="{FF2B5EF4-FFF2-40B4-BE49-F238E27FC236}">
                <a16:creationId xmlns:a16="http://schemas.microsoft.com/office/drawing/2014/main" id="{E7285666-B1D9-4E2E-81BC-BD12F50885C7}"/>
              </a:ext>
            </a:extLst>
          </p:cNvPr>
          <p:cNvPicPr>
            <a:picLocks noGrp="1" noChangeAspect="1"/>
          </p:cNvPicPr>
          <p:nvPr>
            <p:ph idx="1"/>
          </p:nvPr>
        </p:nvPicPr>
        <p:blipFill>
          <a:blip r:embed="rId3"/>
          <a:stretch>
            <a:fillRect/>
          </a:stretch>
        </p:blipFill>
        <p:spPr>
          <a:xfrm>
            <a:off x="702528" y="1729746"/>
            <a:ext cx="10615960" cy="4269610"/>
          </a:xfrm>
          <a:prstGeom prst="rect">
            <a:avLst/>
          </a:prstGeom>
        </p:spPr>
      </p:pic>
      <p:cxnSp>
        <p:nvCxnSpPr>
          <p:cNvPr id="5" name="Straight Arrow Connector 4">
            <a:extLst>
              <a:ext uri="{FF2B5EF4-FFF2-40B4-BE49-F238E27FC236}">
                <a16:creationId xmlns:a16="http://schemas.microsoft.com/office/drawing/2014/main" id="{B50C6411-3AD9-4B91-ADA4-D2204B07F4BC}"/>
              </a:ext>
            </a:extLst>
          </p:cNvPr>
          <p:cNvCxnSpPr/>
          <p:nvPr/>
        </p:nvCxnSpPr>
        <p:spPr>
          <a:xfrm flipH="1">
            <a:off x="9929909" y="2555686"/>
            <a:ext cx="1516566" cy="9478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F1F8163-EC40-4ED2-90B2-930506B3D2CB}"/>
              </a:ext>
            </a:extLst>
          </p:cNvPr>
          <p:cNvPicPr>
            <a:picLocks noChangeAspect="1"/>
          </p:cNvPicPr>
          <p:nvPr/>
        </p:nvPicPr>
        <p:blipFill>
          <a:blip r:embed="rId4"/>
          <a:stretch>
            <a:fillRect/>
          </a:stretch>
        </p:blipFill>
        <p:spPr>
          <a:xfrm>
            <a:off x="11446475" y="1918799"/>
            <a:ext cx="658425" cy="609653"/>
          </a:xfrm>
          <a:prstGeom prst="rect">
            <a:avLst/>
          </a:prstGeom>
        </p:spPr>
      </p:pic>
    </p:spTree>
    <p:extLst>
      <p:ext uri="{BB962C8B-B14F-4D97-AF65-F5344CB8AC3E}">
        <p14:creationId xmlns:p14="http://schemas.microsoft.com/office/powerpoint/2010/main" val="144032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74D894-13C7-4840-9D79-48C615FE4E3A}"/>
              </a:ext>
            </a:extLst>
          </p:cNvPr>
          <p:cNvSpPr>
            <a:spLocks noGrp="1"/>
          </p:cNvSpPr>
          <p:nvPr>
            <p:ph type="title"/>
          </p:nvPr>
        </p:nvSpPr>
        <p:spPr>
          <a:xfrm>
            <a:off x="609600" y="274638"/>
            <a:ext cx="10972800" cy="1576464"/>
          </a:xfrm>
        </p:spPr>
        <p:txBody>
          <a:bodyPr/>
          <a:lstStyle/>
          <a:p>
            <a:r>
              <a:rPr lang="en-US" dirty="0"/>
              <a:t>Our GOAL</a:t>
            </a:r>
            <a:br>
              <a:rPr lang="en-US" dirty="0"/>
            </a:br>
            <a:r>
              <a:rPr lang="en-US" dirty="0"/>
              <a:t>is to leave knowing</a:t>
            </a:r>
          </a:p>
        </p:txBody>
      </p:sp>
      <p:sp>
        <p:nvSpPr>
          <p:cNvPr id="6" name="Content Placeholder 5">
            <a:extLst>
              <a:ext uri="{FF2B5EF4-FFF2-40B4-BE49-F238E27FC236}">
                <a16:creationId xmlns:a16="http://schemas.microsoft.com/office/drawing/2014/main" id="{E2E4A6CF-431E-4928-A639-FA1FD43DD219}"/>
              </a:ext>
            </a:extLst>
          </p:cNvPr>
          <p:cNvSpPr>
            <a:spLocks noGrp="1"/>
          </p:cNvSpPr>
          <p:nvPr>
            <p:ph idx="1"/>
          </p:nvPr>
        </p:nvSpPr>
        <p:spPr>
          <a:xfrm>
            <a:off x="609600" y="1984917"/>
            <a:ext cx="10972800" cy="4141247"/>
          </a:xfrm>
        </p:spPr>
        <p:txBody>
          <a:bodyPr/>
          <a:lstStyle/>
          <a:p>
            <a:endParaRPr lang="en-US" dirty="0"/>
          </a:p>
          <a:p>
            <a:r>
              <a:rPr lang="en-US" dirty="0"/>
              <a:t>What you think are the most concerning health issues in Nassau County</a:t>
            </a:r>
          </a:p>
          <a:p>
            <a:endParaRPr lang="en-US" dirty="0"/>
          </a:p>
          <a:p>
            <a:r>
              <a:rPr lang="en-US" dirty="0"/>
              <a:t>What do you want to change?</a:t>
            </a:r>
          </a:p>
        </p:txBody>
      </p:sp>
    </p:spTree>
    <p:extLst>
      <p:ext uri="{BB962C8B-B14F-4D97-AF65-F5344CB8AC3E}">
        <p14:creationId xmlns:p14="http://schemas.microsoft.com/office/powerpoint/2010/main" val="261018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412B9-9671-4F37-9DD9-F8ACE7DBF9A0}"/>
              </a:ext>
            </a:extLst>
          </p:cNvPr>
          <p:cNvSpPr>
            <a:spLocks noGrp="1"/>
          </p:cNvSpPr>
          <p:nvPr>
            <p:ph type="title"/>
          </p:nvPr>
        </p:nvSpPr>
        <p:spPr/>
        <p:txBody>
          <a:bodyPr/>
          <a:lstStyle/>
          <a:p>
            <a:r>
              <a:rPr lang="en-US" dirty="0"/>
              <a:t>Cancer Mortality Rate, All Races</a:t>
            </a:r>
            <a:br>
              <a:rPr lang="en-US" dirty="0"/>
            </a:br>
            <a:r>
              <a:rPr lang="en-US" dirty="0"/>
              <a:t>2005-2016</a:t>
            </a:r>
          </a:p>
        </p:txBody>
      </p:sp>
      <p:pic>
        <p:nvPicPr>
          <p:cNvPr id="5" name="Picture 4">
            <a:extLst>
              <a:ext uri="{FF2B5EF4-FFF2-40B4-BE49-F238E27FC236}">
                <a16:creationId xmlns:a16="http://schemas.microsoft.com/office/drawing/2014/main" id="{B3A08CE0-F7CE-4A65-9DAF-0D6EE60A64FE}"/>
              </a:ext>
            </a:extLst>
          </p:cNvPr>
          <p:cNvPicPr>
            <a:picLocks noChangeAspect="1"/>
          </p:cNvPicPr>
          <p:nvPr/>
        </p:nvPicPr>
        <p:blipFill>
          <a:blip r:embed="rId3"/>
          <a:stretch>
            <a:fillRect/>
          </a:stretch>
        </p:blipFill>
        <p:spPr>
          <a:xfrm>
            <a:off x="1534073" y="1859915"/>
            <a:ext cx="9123853" cy="3871812"/>
          </a:xfrm>
          <a:prstGeom prst="rect">
            <a:avLst/>
          </a:prstGeom>
        </p:spPr>
      </p:pic>
      <p:cxnSp>
        <p:nvCxnSpPr>
          <p:cNvPr id="7" name="Straight Arrow Connector 6">
            <a:extLst>
              <a:ext uri="{FF2B5EF4-FFF2-40B4-BE49-F238E27FC236}">
                <a16:creationId xmlns:a16="http://schemas.microsoft.com/office/drawing/2014/main" id="{9C69C4D1-603E-400A-A4A4-72BED0AB3BC2}"/>
              </a:ext>
            </a:extLst>
          </p:cNvPr>
          <p:cNvCxnSpPr/>
          <p:nvPr/>
        </p:nvCxnSpPr>
        <p:spPr>
          <a:xfrm flipH="1">
            <a:off x="9578898" y="1572322"/>
            <a:ext cx="1817648" cy="1059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553F746-6591-4334-8444-8BF19A1BD924}"/>
              </a:ext>
            </a:extLst>
          </p:cNvPr>
          <p:cNvPicPr>
            <a:picLocks noChangeAspect="1"/>
          </p:cNvPicPr>
          <p:nvPr/>
        </p:nvPicPr>
        <p:blipFill>
          <a:blip r:embed="rId4"/>
          <a:stretch>
            <a:fillRect/>
          </a:stretch>
        </p:blipFill>
        <p:spPr>
          <a:xfrm>
            <a:off x="11396546" y="1029123"/>
            <a:ext cx="658425" cy="609653"/>
          </a:xfrm>
          <a:prstGeom prst="rect">
            <a:avLst/>
          </a:prstGeom>
        </p:spPr>
      </p:pic>
    </p:spTree>
    <p:extLst>
      <p:ext uri="{BB962C8B-B14F-4D97-AF65-F5344CB8AC3E}">
        <p14:creationId xmlns:p14="http://schemas.microsoft.com/office/powerpoint/2010/main" val="3358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C4BB-86AD-40F4-8445-66FFD110B429}"/>
              </a:ext>
            </a:extLst>
          </p:cNvPr>
          <p:cNvSpPr>
            <a:spLocks noGrp="1"/>
          </p:cNvSpPr>
          <p:nvPr>
            <p:ph type="title"/>
          </p:nvPr>
        </p:nvSpPr>
        <p:spPr/>
        <p:txBody>
          <a:bodyPr/>
          <a:lstStyle/>
          <a:p>
            <a:r>
              <a:rPr lang="en-US" dirty="0"/>
              <a:t>Cancer Mortality Rate by Race</a:t>
            </a:r>
            <a:br>
              <a:rPr lang="en-US" dirty="0"/>
            </a:br>
            <a:r>
              <a:rPr lang="en-US" dirty="0"/>
              <a:t> 2005-2016</a:t>
            </a:r>
          </a:p>
        </p:txBody>
      </p:sp>
      <p:pic>
        <p:nvPicPr>
          <p:cNvPr id="3" name="Picture 2">
            <a:extLst>
              <a:ext uri="{FF2B5EF4-FFF2-40B4-BE49-F238E27FC236}">
                <a16:creationId xmlns:a16="http://schemas.microsoft.com/office/drawing/2014/main" id="{B9084FEE-2D9F-436D-AD21-1B8C802EB682}"/>
              </a:ext>
            </a:extLst>
          </p:cNvPr>
          <p:cNvPicPr>
            <a:picLocks noChangeAspect="1"/>
          </p:cNvPicPr>
          <p:nvPr/>
        </p:nvPicPr>
        <p:blipFill>
          <a:blip r:embed="rId3"/>
          <a:stretch>
            <a:fillRect/>
          </a:stretch>
        </p:blipFill>
        <p:spPr>
          <a:xfrm>
            <a:off x="1449658" y="1750989"/>
            <a:ext cx="9063708" cy="4332574"/>
          </a:xfrm>
          <a:prstGeom prst="rect">
            <a:avLst/>
          </a:prstGeom>
        </p:spPr>
      </p:pic>
      <p:cxnSp>
        <p:nvCxnSpPr>
          <p:cNvPr id="5" name="Straight Arrow Connector 4">
            <a:extLst>
              <a:ext uri="{FF2B5EF4-FFF2-40B4-BE49-F238E27FC236}">
                <a16:creationId xmlns:a16="http://schemas.microsoft.com/office/drawing/2014/main" id="{1D126610-96BA-4A23-AD79-C05261E6E4E3}"/>
              </a:ext>
            </a:extLst>
          </p:cNvPr>
          <p:cNvCxnSpPr/>
          <p:nvPr/>
        </p:nvCxnSpPr>
        <p:spPr>
          <a:xfrm flipH="1">
            <a:off x="10036098" y="1092820"/>
            <a:ext cx="1271239" cy="10816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38AB87-F351-40FF-BBCF-F778B5AEAAD9}"/>
              </a:ext>
            </a:extLst>
          </p:cNvPr>
          <p:cNvPicPr>
            <a:picLocks noChangeAspect="1"/>
          </p:cNvPicPr>
          <p:nvPr/>
        </p:nvPicPr>
        <p:blipFill>
          <a:blip r:embed="rId4"/>
          <a:stretch>
            <a:fillRect/>
          </a:stretch>
        </p:blipFill>
        <p:spPr>
          <a:xfrm>
            <a:off x="11307337" y="541311"/>
            <a:ext cx="658425" cy="609653"/>
          </a:xfrm>
          <a:prstGeom prst="rect">
            <a:avLst/>
          </a:prstGeom>
        </p:spPr>
      </p:pic>
    </p:spTree>
    <p:extLst>
      <p:ext uri="{BB962C8B-B14F-4D97-AF65-F5344CB8AC3E}">
        <p14:creationId xmlns:p14="http://schemas.microsoft.com/office/powerpoint/2010/main" val="29946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53F2-7D6A-412F-B4BB-6FA20469B15D}"/>
              </a:ext>
            </a:extLst>
          </p:cNvPr>
          <p:cNvSpPr>
            <a:spLocks noGrp="1"/>
          </p:cNvSpPr>
          <p:nvPr>
            <p:ph type="title"/>
          </p:nvPr>
        </p:nvSpPr>
        <p:spPr/>
        <p:txBody>
          <a:bodyPr/>
          <a:lstStyle/>
          <a:p>
            <a:r>
              <a:rPr lang="en-US" dirty="0"/>
              <a:t>Lung Cancer Mortality Rate, All Races 2005-2016</a:t>
            </a:r>
          </a:p>
        </p:txBody>
      </p:sp>
      <p:pic>
        <p:nvPicPr>
          <p:cNvPr id="3" name="Picture 2">
            <a:extLst>
              <a:ext uri="{FF2B5EF4-FFF2-40B4-BE49-F238E27FC236}">
                <a16:creationId xmlns:a16="http://schemas.microsoft.com/office/drawing/2014/main" id="{866CD84E-2B96-4F1A-B8BD-3721644C8C92}"/>
              </a:ext>
            </a:extLst>
          </p:cNvPr>
          <p:cNvPicPr>
            <a:picLocks noChangeAspect="1"/>
          </p:cNvPicPr>
          <p:nvPr/>
        </p:nvPicPr>
        <p:blipFill>
          <a:blip r:embed="rId3"/>
          <a:stretch>
            <a:fillRect/>
          </a:stretch>
        </p:blipFill>
        <p:spPr>
          <a:xfrm>
            <a:off x="1316774" y="1795346"/>
            <a:ext cx="9682860" cy="4259766"/>
          </a:xfrm>
          <a:prstGeom prst="rect">
            <a:avLst/>
          </a:prstGeom>
        </p:spPr>
      </p:pic>
      <p:cxnSp>
        <p:nvCxnSpPr>
          <p:cNvPr id="5" name="Straight Arrow Connector 4">
            <a:extLst>
              <a:ext uri="{FF2B5EF4-FFF2-40B4-BE49-F238E27FC236}">
                <a16:creationId xmlns:a16="http://schemas.microsoft.com/office/drawing/2014/main" id="{CA0F82B1-59D2-4005-85BD-AC7C9F868C24}"/>
              </a:ext>
            </a:extLst>
          </p:cNvPr>
          <p:cNvCxnSpPr/>
          <p:nvPr/>
        </p:nvCxnSpPr>
        <p:spPr>
          <a:xfrm flipH="1">
            <a:off x="9902283" y="2018371"/>
            <a:ext cx="1594624"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F00B36C-073C-47F1-9934-D7F57A048C39}"/>
              </a:ext>
            </a:extLst>
          </p:cNvPr>
          <p:cNvPicPr>
            <a:picLocks noChangeAspect="1"/>
          </p:cNvPicPr>
          <p:nvPr/>
        </p:nvPicPr>
        <p:blipFill>
          <a:blip r:embed="rId4"/>
          <a:stretch>
            <a:fillRect/>
          </a:stretch>
        </p:blipFill>
        <p:spPr>
          <a:xfrm>
            <a:off x="11496907" y="1408718"/>
            <a:ext cx="658425" cy="609653"/>
          </a:xfrm>
          <a:prstGeom prst="rect">
            <a:avLst/>
          </a:prstGeom>
        </p:spPr>
      </p:pic>
    </p:spTree>
    <p:extLst>
      <p:ext uri="{BB962C8B-B14F-4D97-AF65-F5344CB8AC3E}">
        <p14:creationId xmlns:p14="http://schemas.microsoft.com/office/powerpoint/2010/main" val="398695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68CD-E2AB-4D21-91D2-78F582628BAF}"/>
              </a:ext>
            </a:extLst>
          </p:cNvPr>
          <p:cNvSpPr>
            <a:spLocks noGrp="1"/>
          </p:cNvSpPr>
          <p:nvPr>
            <p:ph type="title"/>
          </p:nvPr>
        </p:nvSpPr>
        <p:spPr/>
        <p:txBody>
          <a:bodyPr/>
          <a:lstStyle/>
          <a:p>
            <a:r>
              <a:rPr lang="en-US" dirty="0"/>
              <a:t>Breast Cancer Mortality Rate, All Races 2005-2016</a:t>
            </a:r>
          </a:p>
        </p:txBody>
      </p:sp>
      <p:pic>
        <p:nvPicPr>
          <p:cNvPr id="3" name="Picture 2">
            <a:extLst>
              <a:ext uri="{FF2B5EF4-FFF2-40B4-BE49-F238E27FC236}">
                <a16:creationId xmlns:a16="http://schemas.microsoft.com/office/drawing/2014/main" id="{37C0D2F9-3D9A-4BEB-8ACE-6234C0BF331E}"/>
              </a:ext>
            </a:extLst>
          </p:cNvPr>
          <p:cNvPicPr>
            <a:picLocks noChangeAspect="1"/>
          </p:cNvPicPr>
          <p:nvPr/>
        </p:nvPicPr>
        <p:blipFill>
          <a:blip r:embed="rId3"/>
          <a:stretch>
            <a:fillRect/>
          </a:stretch>
        </p:blipFill>
        <p:spPr>
          <a:xfrm>
            <a:off x="1022214" y="1744391"/>
            <a:ext cx="10393569" cy="4109999"/>
          </a:xfrm>
          <a:prstGeom prst="rect">
            <a:avLst/>
          </a:prstGeom>
        </p:spPr>
      </p:pic>
      <p:cxnSp>
        <p:nvCxnSpPr>
          <p:cNvPr id="5" name="Straight Arrow Connector 4">
            <a:extLst>
              <a:ext uri="{FF2B5EF4-FFF2-40B4-BE49-F238E27FC236}">
                <a16:creationId xmlns:a16="http://schemas.microsoft.com/office/drawing/2014/main" id="{C0DCEF6E-0DEB-43C1-9C1F-1C0D3A2B530D}"/>
              </a:ext>
            </a:extLst>
          </p:cNvPr>
          <p:cNvCxnSpPr/>
          <p:nvPr/>
        </p:nvCxnSpPr>
        <p:spPr>
          <a:xfrm flipH="1">
            <a:off x="10103005" y="1417638"/>
            <a:ext cx="1312778" cy="9241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51211DD-89AC-40F7-97F4-00E7447806D8}"/>
              </a:ext>
            </a:extLst>
          </p:cNvPr>
          <p:cNvPicPr>
            <a:picLocks noChangeAspect="1"/>
          </p:cNvPicPr>
          <p:nvPr/>
        </p:nvPicPr>
        <p:blipFill>
          <a:blip r:embed="rId4"/>
          <a:stretch>
            <a:fillRect/>
          </a:stretch>
        </p:blipFill>
        <p:spPr>
          <a:xfrm>
            <a:off x="11415783" y="807985"/>
            <a:ext cx="658425" cy="609653"/>
          </a:xfrm>
          <a:prstGeom prst="rect">
            <a:avLst/>
          </a:prstGeom>
        </p:spPr>
      </p:pic>
    </p:spTree>
    <p:extLst>
      <p:ext uri="{BB962C8B-B14F-4D97-AF65-F5344CB8AC3E}">
        <p14:creationId xmlns:p14="http://schemas.microsoft.com/office/powerpoint/2010/main" val="279783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2449-7FB9-45C9-9826-2043B8EB2AC8}"/>
              </a:ext>
            </a:extLst>
          </p:cNvPr>
          <p:cNvSpPr>
            <a:spLocks noGrp="1"/>
          </p:cNvSpPr>
          <p:nvPr>
            <p:ph type="title"/>
          </p:nvPr>
        </p:nvSpPr>
        <p:spPr/>
        <p:txBody>
          <a:bodyPr/>
          <a:lstStyle/>
          <a:p>
            <a:r>
              <a:rPr lang="en-US" dirty="0"/>
              <a:t>Breast Cancer Mortality Rate by Race, 2005-2016</a:t>
            </a:r>
          </a:p>
        </p:txBody>
      </p:sp>
      <p:pic>
        <p:nvPicPr>
          <p:cNvPr id="3" name="Picture 2">
            <a:extLst>
              <a:ext uri="{FF2B5EF4-FFF2-40B4-BE49-F238E27FC236}">
                <a16:creationId xmlns:a16="http://schemas.microsoft.com/office/drawing/2014/main" id="{442DAAEB-2067-4FD8-B4EA-B5735B76DD6E}"/>
              </a:ext>
            </a:extLst>
          </p:cNvPr>
          <p:cNvPicPr>
            <a:picLocks noChangeAspect="1"/>
          </p:cNvPicPr>
          <p:nvPr/>
        </p:nvPicPr>
        <p:blipFill>
          <a:blip r:embed="rId3"/>
          <a:stretch>
            <a:fillRect/>
          </a:stretch>
        </p:blipFill>
        <p:spPr>
          <a:xfrm>
            <a:off x="1355654" y="1528775"/>
            <a:ext cx="9480692" cy="4205214"/>
          </a:xfrm>
          <a:prstGeom prst="rect">
            <a:avLst/>
          </a:prstGeom>
        </p:spPr>
      </p:pic>
      <p:cxnSp>
        <p:nvCxnSpPr>
          <p:cNvPr id="5" name="Straight Arrow Connector 4">
            <a:extLst>
              <a:ext uri="{FF2B5EF4-FFF2-40B4-BE49-F238E27FC236}">
                <a16:creationId xmlns:a16="http://schemas.microsoft.com/office/drawing/2014/main" id="{044E7EA7-4839-44B1-A752-13185ECA7F7A}"/>
              </a:ext>
            </a:extLst>
          </p:cNvPr>
          <p:cNvCxnSpPr/>
          <p:nvPr/>
        </p:nvCxnSpPr>
        <p:spPr>
          <a:xfrm flipH="1">
            <a:off x="9924585" y="1639229"/>
            <a:ext cx="1438508" cy="3679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232C209-1138-4954-9AFB-4836F1BBFB97}"/>
              </a:ext>
            </a:extLst>
          </p:cNvPr>
          <p:cNvPicPr>
            <a:picLocks noChangeAspect="1"/>
          </p:cNvPicPr>
          <p:nvPr/>
        </p:nvPicPr>
        <p:blipFill>
          <a:blip r:embed="rId4"/>
          <a:stretch>
            <a:fillRect/>
          </a:stretch>
        </p:blipFill>
        <p:spPr>
          <a:xfrm>
            <a:off x="11363093" y="1168380"/>
            <a:ext cx="658425" cy="609653"/>
          </a:xfrm>
          <a:prstGeom prst="rect">
            <a:avLst/>
          </a:prstGeom>
        </p:spPr>
      </p:pic>
    </p:spTree>
    <p:extLst>
      <p:ext uri="{BB962C8B-B14F-4D97-AF65-F5344CB8AC3E}">
        <p14:creationId xmlns:p14="http://schemas.microsoft.com/office/powerpoint/2010/main" val="47984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4D0ED-4432-4945-B7C8-359990A46AE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158254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80B0-868E-49A2-9294-2FFA80B6F94F}"/>
              </a:ext>
            </a:extLst>
          </p:cNvPr>
          <p:cNvSpPr>
            <a:spLocks noGrp="1"/>
          </p:cNvSpPr>
          <p:nvPr>
            <p:ph type="title"/>
          </p:nvPr>
        </p:nvSpPr>
        <p:spPr/>
        <p:txBody>
          <a:bodyPr/>
          <a:lstStyle/>
          <a:p>
            <a:r>
              <a:rPr lang="en-US" dirty="0"/>
              <a:t>Prostrate Cancer Mortality All Races 2005-2016</a:t>
            </a:r>
          </a:p>
        </p:txBody>
      </p:sp>
      <p:pic>
        <p:nvPicPr>
          <p:cNvPr id="3" name="Picture 2">
            <a:extLst>
              <a:ext uri="{FF2B5EF4-FFF2-40B4-BE49-F238E27FC236}">
                <a16:creationId xmlns:a16="http://schemas.microsoft.com/office/drawing/2014/main" id="{06032C59-CF37-4B25-A034-85689FED707C}"/>
              </a:ext>
            </a:extLst>
          </p:cNvPr>
          <p:cNvPicPr>
            <a:picLocks noChangeAspect="1"/>
          </p:cNvPicPr>
          <p:nvPr/>
        </p:nvPicPr>
        <p:blipFill>
          <a:blip r:embed="rId3"/>
          <a:stretch>
            <a:fillRect/>
          </a:stretch>
        </p:blipFill>
        <p:spPr>
          <a:xfrm>
            <a:off x="1193961" y="1514072"/>
            <a:ext cx="9804077" cy="4173049"/>
          </a:xfrm>
          <a:prstGeom prst="rect">
            <a:avLst/>
          </a:prstGeom>
        </p:spPr>
      </p:pic>
    </p:spTree>
    <p:extLst>
      <p:ext uri="{BB962C8B-B14F-4D97-AF65-F5344CB8AC3E}">
        <p14:creationId xmlns:p14="http://schemas.microsoft.com/office/powerpoint/2010/main" val="3011029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710F-8127-4A93-8363-E50ACDD510C9}"/>
              </a:ext>
            </a:extLst>
          </p:cNvPr>
          <p:cNvSpPr>
            <a:spLocks noGrp="1"/>
          </p:cNvSpPr>
          <p:nvPr>
            <p:ph type="title"/>
          </p:nvPr>
        </p:nvSpPr>
        <p:spPr/>
        <p:txBody>
          <a:bodyPr/>
          <a:lstStyle/>
          <a:p>
            <a:r>
              <a:rPr lang="en-US" dirty="0"/>
              <a:t>Prostate Cancer Mortality by Race, 2005-2016</a:t>
            </a:r>
          </a:p>
        </p:txBody>
      </p:sp>
      <p:pic>
        <p:nvPicPr>
          <p:cNvPr id="3" name="Picture 2">
            <a:extLst>
              <a:ext uri="{FF2B5EF4-FFF2-40B4-BE49-F238E27FC236}">
                <a16:creationId xmlns:a16="http://schemas.microsoft.com/office/drawing/2014/main" id="{C84A1DB4-FCE1-446F-B317-1C9CA53C09AC}"/>
              </a:ext>
            </a:extLst>
          </p:cNvPr>
          <p:cNvPicPr>
            <a:picLocks noChangeAspect="1"/>
          </p:cNvPicPr>
          <p:nvPr/>
        </p:nvPicPr>
        <p:blipFill>
          <a:blip r:embed="rId3"/>
          <a:stretch>
            <a:fillRect/>
          </a:stretch>
        </p:blipFill>
        <p:spPr>
          <a:xfrm>
            <a:off x="1279918" y="1577778"/>
            <a:ext cx="9632164" cy="4254310"/>
          </a:xfrm>
          <a:prstGeom prst="rect">
            <a:avLst/>
          </a:prstGeom>
        </p:spPr>
      </p:pic>
      <p:cxnSp>
        <p:nvCxnSpPr>
          <p:cNvPr id="7" name="Straight Arrow Connector 6">
            <a:extLst>
              <a:ext uri="{FF2B5EF4-FFF2-40B4-BE49-F238E27FC236}">
                <a16:creationId xmlns:a16="http://schemas.microsoft.com/office/drawing/2014/main" id="{B3A4FBAF-05CE-45EF-B3EC-BEB13E776DA5}"/>
              </a:ext>
            </a:extLst>
          </p:cNvPr>
          <p:cNvCxnSpPr/>
          <p:nvPr/>
        </p:nvCxnSpPr>
        <p:spPr>
          <a:xfrm flipH="1">
            <a:off x="10114156" y="1417638"/>
            <a:ext cx="1037064" cy="6341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63007BF-2FBB-4186-A7CB-80A7CCA5E0F2}"/>
              </a:ext>
            </a:extLst>
          </p:cNvPr>
          <p:cNvPicPr>
            <a:picLocks noChangeAspect="1"/>
          </p:cNvPicPr>
          <p:nvPr/>
        </p:nvPicPr>
        <p:blipFill>
          <a:blip r:embed="rId4"/>
          <a:stretch>
            <a:fillRect/>
          </a:stretch>
        </p:blipFill>
        <p:spPr>
          <a:xfrm>
            <a:off x="11139565" y="888055"/>
            <a:ext cx="658425" cy="609653"/>
          </a:xfrm>
          <a:prstGeom prst="rect">
            <a:avLst/>
          </a:prstGeom>
        </p:spPr>
      </p:pic>
    </p:spTree>
    <p:extLst>
      <p:ext uri="{BB962C8B-B14F-4D97-AF65-F5344CB8AC3E}">
        <p14:creationId xmlns:p14="http://schemas.microsoft.com/office/powerpoint/2010/main" val="27279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075E-F500-4C94-B8B0-138C8DBD7FB4}"/>
              </a:ext>
            </a:extLst>
          </p:cNvPr>
          <p:cNvSpPr>
            <a:spLocks noGrp="1"/>
          </p:cNvSpPr>
          <p:nvPr>
            <p:ph type="title"/>
          </p:nvPr>
        </p:nvSpPr>
        <p:spPr/>
        <p:txBody>
          <a:bodyPr/>
          <a:lstStyle/>
          <a:p>
            <a:r>
              <a:rPr lang="en-US" dirty="0"/>
              <a:t>Colorectal Cancer Mortality All Races 2005-2016</a:t>
            </a:r>
          </a:p>
        </p:txBody>
      </p:sp>
      <p:pic>
        <p:nvPicPr>
          <p:cNvPr id="3" name="Picture 2">
            <a:extLst>
              <a:ext uri="{FF2B5EF4-FFF2-40B4-BE49-F238E27FC236}">
                <a16:creationId xmlns:a16="http://schemas.microsoft.com/office/drawing/2014/main" id="{B8B1CFDE-7504-4428-84F2-C28DA171A786}"/>
              </a:ext>
            </a:extLst>
          </p:cNvPr>
          <p:cNvPicPr>
            <a:picLocks noChangeAspect="1"/>
          </p:cNvPicPr>
          <p:nvPr/>
        </p:nvPicPr>
        <p:blipFill>
          <a:blip r:embed="rId3"/>
          <a:stretch>
            <a:fillRect/>
          </a:stretch>
        </p:blipFill>
        <p:spPr>
          <a:xfrm>
            <a:off x="1092738" y="1815697"/>
            <a:ext cx="10006523" cy="4027542"/>
          </a:xfrm>
          <a:prstGeom prst="rect">
            <a:avLst/>
          </a:prstGeom>
        </p:spPr>
      </p:pic>
    </p:spTree>
    <p:extLst>
      <p:ext uri="{BB962C8B-B14F-4D97-AF65-F5344CB8AC3E}">
        <p14:creationId xmlns:p14="http://schemas.microsoft.com/office/powerpoint/2010/main" val="131550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FDD-21F2-4762-B56E-8383CB7557BB}"/>
              </a:ext>
            </a:extLst>
          </p:cNvPr>
          <p:cNvSpPr>
            <a:spLocks noGrp="1"/>
          </p:cNvSpPr>
          <p:nvPr>
            <p:ph type="title"/>
          </p:nvPr>
        </p:nvSpPr>
        <p:spPr/>
        <p:txBody>
          <a:bodyPr/>
          <a:lstStyle/>
          <a:p>
            <a:r>
              <a:rPr lang="en-US" dirty="0"/>
              <a:t>Colorectal Cancer Mortality by Race, 2005-2016</a:t>
            </a:r>
          </a:p>
        </p:txBody>
      </p:sp>
      <p:pic>
        <p:nvPicPr>
          <p:cNvPr id="3" name="Picture 2">
            <a:extLst>
              <a:ext uri="{FF2B5EF4-FFF2-40B4-BE49-F238E27FC236}">
                <a16:creationId xmlns:a16="http://schemas.microsoft.com/office/drawing/2014/main" id="{3CA3721D-41F1-483D-9C4E-23860692A3C5}"/>
              </a:ext>
            </a:extLst>
          </p:cNvPr>
          <p:cNvPicPr>
            <a:picLocks noChangeAspect="1"/>
          </p:cNvPicPr>
          <p:nvPr/>
        </p:nvPicPr>
        <p:blipFill>
          <a:blip r:embed="rId3"/>
          <a:stretch>
            <a:fillRect/>
          </a:stretch>
        </p:blipFill>
        <p:spPr>
          <a:xfrm>
            <a:off x="1326006" y="1710473"/>
            <a:ext cx="9539987" cy="4233127"/>
          </a:xfrm>
          <a:prstGeom prst="rect">
            <a:avLst/>
          </a:prstGeom>
        </p:spPr>
      </p:pic>
      <p:cxnSp>
        <p:nvCxnSpPr>
          <p:cNvPr id="5" name="Straight Arrow Connector 4">
            <a:extLst>
              <a:ext uri="{FF2B5EF4-FFF2-40B4-BE49-F238E27FC236}">
                <a16:creationId xmlns:a16="http://schemas.microsoft.com/office/drawing/2014/main" id="{32671EC9-C078-427B-A3AF-E1E584EF897C}"/>
              </a:ext>
            </a:extLst>
          </p:cNvPr>
          <p:cNvCxnSpPr>
            <a:cxnSpLocks/>
          </p:cNvCxnSpPr>
          <p:nvPr/>
        </p:nvCxnSpPr>
        <p:spPr>
          <a:xfrm flipH="1">
            <a:off x="10259122" y="1338146"/>
            <a:ext cx="1274453" cy="791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E84DE6-7A2F-45C5-A9BA-4A30F6FA4267}"/>
              </a:ext>
            </a:extLst>
          </p:cNvPr>
          <p:cNvPicPr>
            <a:picLocks noChangeAspect="1"/>
          </p:cNvPicPr>
          <p:nvPr/>
        </p:nvPicPr>
        <p:blipFill>
          <a:blip r:embed="rId4"/>
          <a:stretch>
            <a:fillRect/>
          </a:stretch>
        </p:blipFill>
        <p:spPr>
          <a:xfrm>
            <a:off x="11533575" y="807985"/>
            <a:ext cx="658425" cy="609653"/>
          </a:xfrm>
          <a:prstGeom prst="rect">
            <a:avLst/>
          </a:prstGeom>
        </p:spPr>
      </p:pic>
    </p:spTree>
    <p:extLst>
      <p:ext uri="{BB962C8B-B14F-4D97-AF65-F5344CB8AC3E}">
        <p14:creationId xmlns:p14="http://schemas.microsoft.com/office/powerpoint/2010/main" val="194397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C09A-4F3C-4F38-8332-8E3E2F975673}"/>
              </a:ext>
            </a:extLst>
          </p:cNvPr>
          <p:cNvSpPr>
            <a:spLocks noGrp="1"/>
          </p:cNvSpPr>
          <p:nvPr>
            <p:ph type="title"/>
          </p:nvPr>
        </p:nvSpPr>
        <p:spPr/>
        <p:txBody>
          <a:bodyPr/>
          <a:lstStyle/>
          <a:p>
            <a:r>
              <a:rPr lang="en-US" dirty="0"/>
              <a:t>Poll Everywhere Directions</a:t>
            </a:r>
          </a:p>
        </p:txBody>
      </p:sp>
      <p:sp>
        <p:nvSpPr>
          <p:cNvPr id="3" name="Content Placeholder 2">
            <a:extLst>
              <a:ext uri="{FF2B5EF4-FFF2-40B4-BE49-F238E27FC236}">
                <a16:creationId xmlns:a16="http://schemas.microsoft.com/office/drawing/2014/main" id="{911E5618-28DF-441C-BF30-6F2037372152}"/>
              </a:ext>
            </a:extLst>
          </p:cNvPr>
          <p:cNvSpPr>
            <a:spLocks noGrp="1"/>
          </p:cNvSpPr>
          <p:nvPr>
            <p:ph idx="1"/>
          </p:nvPr>
        </p:nvSpPr>
        <p:spPr/>
        <p:txBody>
          <a:bodyPr/>
          <a:lstStyle/>
          <a:p>
            <a:pPr marL="514350" indent="-514350">
              <a:buFont typeface="+mj-lt"/>
              <a:buAutoNum type="arabicPeriod"/>
            </a:pPr>
            <a:r>
              <a:rPr lang="en-US" sz="3600" dirty="0"/>
              <a:t>Open your web browser on your smartphone and go to:</a:t>
            </a:r>
          </a:p>
          <a:p>
            <a:pPr marL="0" indent="0">
              <a:buNone/>
            </a:pPr>
            <a:r>
              <a:rPr lang="en-US" sz="3600" dirty="0"/>
              <a:t>                      </a:t>
            </a:r>
            <a:r>
              <a:rPr lang="en-US" sz="3600" b="1" dirty="0"/>
              <a:t>PollEv.com/nassauhealth453</a:t>
            </a:r>
          </a:p>
          <a:p>
            <a:pPr marL="0" indent="0">
              <a:buNone/>
            </a:pPr>
            <a:r>
              <a:rPr lang="en-US" sz="3600" dirty="0"/>
              <a:t>                                        or</a:t>
            </a:r>
          </a:p>
          <a:p>
            <a:pPr marL="0" indent="0">
              <a:buNone/>
            </a:pPr>
            <a:endParaRPr lang="en-US" sz="3600" dirty="0"/>
          </a:p>
          <a:p>
            <a:pPr marL="0" indent="0">
              <a:buNone/>
            </a:pPr>
            <a:r>
              <a:rPr lang="en-US" sz="3600" dirty="0"/>
              <a:t>2. Text </a:t>
            </a:r>
            <a:r>
              <a:rPr lang="en-US" sz="3600" b="1" dirty="0"/>
              <a:t>NASSAUHEALTH453 </a:t>
            </a:r>
            <a:r>
              <a:rPr lang="en-US" sz="3600" dirty="0"/>
              <a:t>to </a:t>
            </a:r>
            <a:r>
              <a:rPr lang="en-US" sz="3600" b="1" dirty="0"/>
              <a:t>22333</a:t>
            </a:r>
          </a:p>
        </p:txBody>
      </p:sp>
    </p:spTree>
    <p:extLst>
      <p:ext uri="{BB962C8B-B14F-4D97-AF65-F5344CB8AC3E}">
        <p14:creationId xmlns:p14="http://schemas.microsoft.com/office/powerpoint/2010/main" val="23179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874A-D362-471E-BF22-A3102995C26B}"/>
              </a:ext>
            </a:extLst>
          </p:cNvPr>
          <p:cNvSpPr>
            <a:spLocks noGrp="1"/>
          </p:cNvSpPr>
          <p:nvPr>
            <p:ph type="title"/>
          </p:nvPr>
        </p:nvSpPr>
        <p:spPr/>
        <p:txBody>
          <a:bodyPr/>
          <a:lstStyle/>
          <a:p>
            <a:r>
              <a:rPr lang="en-US" dirty="0"/>
              <a:t>Chronic Lower Respiratory Disease Mortality Rate, All Races 2005-2016</a:t>
            </a:r>
          </a:p>
        </p:txBody>
      </p:sp>
      <p:pic>
        <p:nvPicPr>
          <p:cNvPr id="3" name="Picture 2">
            <a:extLst>
              <a:ext uri="{FF2B5EF4-FFF2-40B4-BE49-F238E27FC236}">
                <a16:creationId xmlns:a16="http://schemas.microsoft.com/office/drawing/2014/main" id="{ACA5180A-A30C-4EDA-A11E-848A6E459AEA}"/>
              </a:ext>
            </a:extLst>
          </p:cNvPr>
          <p:cNvPicPr>
            <a:picLocks noChangeAspect="1"/>
          </p:cNvPicPr>
          <p:nvPr/>
        </p:nvPicPr>
        <p:blipFill>
          <a:blip r:embed="rId3"/>
          <a:stretch>
            <a:fillRect/>
          </a:stretch>
        </p:blipFill>
        <p:spPr>
          <a:xfrm>
            <a:off x="1221839" y="1987942"/>
            <a:ext cx="9748321" cy="3972847"/>
          </a:xfrm>
          <a:prstGeom prst="rect">
            <a:avLst/>
          </a:prstGeom>
        </p:spPr>
      </p:pic>
      <p:cxnSp>
        <p:nvCxnSpPr>
          <p:cNvPr id="5" name="Straight Arrow Connector 4">
            <a:extLst>
              <a:ext uri="{FF2B5EF4-FFF2-40B4-BE49-F238E27FC236}">
                <a16:creationId xmlns:a16="http://schemas.microsoft.com/office/drawing/2014/main" id="{DBE12DC1-5637-4092-9FD3-4990A59485D7}"/>
              </a:ext>
            </a:extLst>
          </p:cNvPr>
          <p:cNvCxnSpPr/>
          <p:nvPr/>
        </p:nvCxnSpPr>
        <p:spPr>
          <a:xfrm flipH="1">
            <a:off x="9411629" y="2152185"/>
            <a:ext cx="1661532" cy="5687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1E328F6-15CD-46F8-955E-A0013FDB11E6}"/>
              </a:ext>
            </a:extLst>
          </p:cNvPr>
          <p:cNvPicPr>
            <a:picLocks noChangeAspect="1"/>
          </p:cNvPicPr>
          <p:nvPr/>
        </p:nvPicPr>
        <p:blipFill>
          <a:blip r:embed="rId4"/>
          <a:stretch>
            <a:fillRect/>
          </a:stretch>
        </p:blipFill>
        <p:spPr>
          <a:xfrm>
            <a:off x="11073161" y="1683115"/>
            <a:ext cx="658425" cy="609653"/>
          </a:xfrm>
          <a:prstGeom prst="rect">
            <a:avLst/>
          </a:prstGeom>
        </p:spPr>
      </p:pic>
    </p:spTree>
    <p:extLst>
      <p:ext uri="{BB962C8B-B14F-4D97-AF65-F5344CB8AC3E}">
        <p14:creationId xmlns:p14="http://schemas.microsoft.com/office/powerpoint/2010/main" val="2961751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F9D2-33A4-4926-ACFA-96379DECC2D3}"/>
              </a:ext>
            </a:extLst>
          </p:cNvPr>
          <p:cNvSpPr>
            <a:spLocks noGrp="1"/>
          </p:cNvSpPr>
          <p:nvPr>
            <p:ph type="title"/>
          </p:nvPr>
        </p:nvSpPr>
        <p:spPr/>
        <p:txBody>
          <a:bodyPr/>
          <a:lstStyle/>
          <a:p>
            <a:r>
              <a:rPr lang="en-US" dirty="0"/>
              <a:t>Stroke Mortality Rate by Race, </a:t>
            </a:r>
            <a:br>
              <a:rPr lang="en-US" dirty="0"/>
            </a:br>
            <a:r>
              <a:rPr lang="en-US" dirty="0"/>
              <a:t>2005-2016</a:t>
            </a:r>
          </a:p>
        </p:txBody>
      </p:sp>
      <p:pic>
        <p:nvPicPr>
          <p:cNvPr id="3" name="Picture 2">
            <a:extLst>
              <a:ext uri="{FF2B5EF4-FFF2-40B4-BE49-F238E27FC236}">
                <a16:creationId xmlns:a16="http://schemas.microsoft.com/office/drawing/2014/main" id="{41925E4E-A9F9-4F40-A146-03A928EDEFD4}"/>
              </a:ext>
            </a:extLst>
          </p:cNvPr>
          <p:cNvPicPr>
            <a:picLocks noChangeAspect="1"/>
          </p:cNvPicPr>
          <p:nvPr/>
        </p:nvPicPr>
        <p:blipFill>
          <a:blip r:embed="rId3"/>
          <a:stretch>
            <a:fillRect/>
          </a:stretch>
        </p:blipFill>
        <p:spPr>
          <a:xfrm>
            <a:off x="1625455" y="1710626"/>
            <a:ext cx="9390357" cy="3920739"/>
          </a:xfrm>
          <a:prstGeom prst="rect">
            <a:avLst/>
          </a:prstGeom>
        </p:spPr>
      </p:pic>
      <p:cxnSp>
        <p:nvCxnSpPr>
          <p:cNvPr id="5" name="Straight Arrow Connector 4">
            <a:extLst>
              <a:ext uri="{FF2B5EF4-FFF2-40B4-BE49-F238E27FC236}">
                <a16:creationId xmlns:a16="http://schemas.microsoft.com/office/drawing/2014/main" id="{B57F7683-D557-4405-B035-07FEA9752BF6}"/>
              </a:ext>
            </a:extLst>
          </p:cNvPr>
          <p:cNvCxnSpPr>
            <a:cxnSpLocks/>
          </p:cNvCxnSpPr>
          <p:nvPr/>
        </p:nvCxnSpPr>
        <p:spPr>
          <a:xfrm flipH="1">
            <a:off x="9757318" y="1417638"/>
            <a:ext cx="1583472" cy="12252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771277-AE7D-4D3C-A532-6C0472A55837}"/>
              </a:ext>
            </a:extLst>
          </p:cNvPr>
          <p:cNvPicPr>
            <a:picLocks noChangeAspect="1"/>
          </p:cNvPicPr>
          <p:nvPr/>
        </p:nvPicPr>
        <p:blipFill>
          <a:blip r:embed="rId4"/>
          <a:stretch>
            <a:fillRect/>
          </a:stretch>
        </p:blipFill>
        <p:spPr>
          <a:xfrm>
            <a:off x="11325920" y="954479"/>
            <a:ext cx="658425" cy="609653"/>
          </a:xfrm>
          <a:prstGeom prst="rect">
            <a:avLst/>
          </a:prstGeom>
        </p:spPr>
      </p:pic>
    </p:spTree>
    <p:extLst>
      <p:ext uri="{BB962C8B-B14F-4D97-AF65-F5344CB8AC3E}">
        <p14:creationId xmlns:p14="http://schemas.microsoft.com/office/powerpoint/2010/main" val="247035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F4E6-B914-4903-9DB5-91FF120E8DFD}"/>
              </a:ext>
            </a:extLst>
          </p:cNvPr>
          <p:cNvSpPr>
            <a:spLocks noGrp="1"/>
          </p:cNvSpPr>
          <p:nvPr>
            <p:ph type="title"/>
          </p:nvPr>
        </p:nvSpPr>
        <p:spPr/>
        <p:txBody>
          <a:bodyPr/>
          <a:lstStyle/>
          <a:p>
            <a:r>
              <a:rPr lang="en-US" dirty="0"/>
              <a:t>Alzheimer’s Mortality Rate by Race 2005-2016</a:t>
            </a:r>
          </a:p>
        </p:txBody>
      </p:sp>
      <p:pic>
        <p:nvPicPr>
          <p:cNvPr id="3" name="Picture 2">
            <a:extLst>
              <a:ext uri="{FF2B5EF4-FFF2-40B4-BE49-F238E27FC236}">
                <a16:creationId xmlns:a16="http://schemas.microsoft.com/office/drawing/2014/main" id="{085535AE-3E39-4193-8E41-50D56FF5727C}"/>
              </a:ext>
            </a:extLst>
          </p:cNvPr>
          <p:cNvPicPr>
            <a:picLocks noChangeAspect="1"/>
          </p:cNvPicPr>
          <p:nvPr/>
        </p:nvPicPr>
        <p:blipFill>
          <a:blip r:embed="rId3"/>
          <a:stretch>
            <a:fillRect/>
          </a:stretch>
        </p:blipFill>
        <p:spPr>
          <a:xfrm>
            <a:off x="1742684" y="1857368"/>
            <a:ext cx="8706631" cy="4197743"/>
          </a:xfrm>
          <a:prstGeom prst="rect">
            <a:avLst/>
          </a:prstGeom>
        </p:spPr>
      </p:pic>
    </p:spTree>
    <p:extLst>
      <p:ext uri="{BB962C8B-B14F-4D97-AF65-F5344CB8AC3E}">
        <p14:creationId xmlns:p14="http://schemas.microsoft.com/office/powerpoint/2010/main" val="1874435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F84F-2CF8-4575-B37E-0A12F8552D78}"/>
              </a:ext>
            </a:extLst>
          </p:cNvPr>
          <p:cNvSpPr>
            <a:spLocks noGrp="1"/>
          </p:cNvSpPr>
          <p:nvPr>
            <p:ph type="title"/>
          </p:nvPr>
        </p:nvSpPr>
        <p:spPr/>
        <p:txBody>
          <a:bodyPr/>
          <a:lstStyle/>
          <a:p>
            <a:r>
              <a:rPr lang="en-US" dirty="0"/>
              <a:t>Diabetes Mortality Rate by Race </a:t>
            </a:r>
            <a:br>
              <a:rPr lang="en-US" dirty="0"/>
            </a:br>
            <a:r>
              <a:rPr lang="en-US" dirty="0"/>
              <a:t>2005-2016</a:t>
            </a:r>
          </a:p>
        </p:txBody>
      </p:sp>
      <p:pic>
        <p:nvPicPr>
          <p:cNvPr id="3" name="Picture 2">
            <a:extLst>
              <a:ext uri="{FF2B5EF4-FFF2-40B4-BE49-F238E27FC236}">
                <a16:creationId xmlns:a16="http://schemas.microsoft.com/office/drawing/2014/main" id="{36D6C862-29FE-44BC-92CE-B46774142C39}"/>
              </a:ext>
            </a:extLst>
          </p:cNvPr>
          <p:cNvPicPr>
            <a:picLocks noChangeAspect="1"/>
          </p:cNvPicPr>
          <p:nvPr/>
        </p:nvPicPr>
        <p:blipFill>
          <a:blip r:embed="rId3"/>
          <a:stretch>
            <a:fillRect/>
          </a:stretch>
        </p:blipFill>
        <p:spPr>
          <a:xfrm>
            <a:off x="1612821" y="1672042"/>
            <a:ext cx="8966358" cy="3981625"/>
          </a:xfrm>
          <a:prstGeom prst="rect">
            <a:avLst/>
          </a:prstGeom>
        </p:spPr>
      </p:pic>
      <p:cxnSp>
        <p:nvCxnSpPr>
          <p:cNvPr id="5" name="Straight Arrow Connector 4">
            <a:extLst>
              <a:ext uri="{FF2B5EF4-FFF2-40B4-BE49-F238E27FC236}">
                <a16:creationId xmlns:a16="http://schemas.microsoft.com/office/drawing/2014/main" id="{FB6A0C2E-1922-479B-A67E-5652A7CAC972}"/>
              </a:ext>
            </a:extLst>
          </p:cNvPr>
          <p:cNvCxnSpPr>
            <a:cxnSpLocks/>
          </p:cNvCxnSpPr>
          <p:nvPr/>
        </p:nvCxnSpPr>
        <p:spPr>
          <a:xfrm flipH="1">
            <a:off x="9879980" y="2068793"/>
            <a:ext cx="1427357" cy="11873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BB9E65-A306-4B24-A2B3-1F2DA52F2236}"/>
              </a:ext>
            </a:extLst>
          </p:cNvPr>
          <p:cNvPicPr>
            <a:picLocks noChangeAspect="1"/>
          </p:cNvPicPr>
          <p:nvPr/>
        </p:nvPicPr>
        <p:blipFill>
          <a:blip r:embed="rId4"/>
          <a:stretch>
            <a:fillRect/>
          </a:stretch>
        </p:blipFill>
        <p:spPr>
          <a:xfrm>
            <a:off x="11387002" y="1459140"/>
            <a:ext cx="658425" cy="609653"/>
          </a:xfrm>
          <a:prstGeom prst="rect">
            <a:avLst/>
          </a:prstGeom>
        </p:spPr>
      </p:pic>
    </p:spTree>
    <p:extLst>
      <p:ext uri="{BB962C8B-B14F-4D97-AF65-F5344CB8AC3E}">
        <p14:creationId xmlns:p14="http://schemas.microsoft.com/office/powerpoint/2010/main" val="190773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1F98-17FC-4E7F-B270-625F456E9A88}"/>
              </a:ext>
            </a:extLst>
          </p:cNvPr>
          <p:cNvSpPr>
            <a:spLocks noGrp="1"/>
          </p:cNvSpPr>
          <p:nvPr>
            <p:ph type="title"/>
          </p:nvPr>
        </p:nvSpPr>
        <p:spPr/>
        <p:txBody>
          <a:bodyPr/>
          <a:lstStyle/>
          <a:p>
            <a:r>
              <a:rPr lang="en-US" dirty="0"/>
              <a:t>Chronic Liver Disease &amp; Cirrhosis </a:t>
            </a:r>
            <a:br>
              <a:rPr lang="en-US" dirty="0"/>
            </a:br>
            <a:r>
              <a:rPr lang="en-US" dirty="0"/>
              <a:t>Death Rate by Race 2005-2016</a:t>
            </a:r>
          </a:p>
        </p:txBody>
      </p:sp>
      <p:pic>
        <p:nvPicPr>
          <p:cNvPr id="3" name="Picture 2">
            <a:extLst>
              <a:ext uri="{FF2B5EF4-FFF2-40B4-BE49-F238E27FC236}">
                <a16:creationId xmlns:a16="http://schemas.microsoft.com/office/drawing/2014/main" id="{63F42E53-D2AA-4603-9319-452497C9C24E}"/>
              </a:ext>
            </a:extLst>
          </p:cNvPr>
          <p:cNvPicPr>
            <a:picLocks noChangeAspect="1"/>
          </p:cNvPicPr>
          <p:nvPr/>
        </p:nvPicPr>
        <p:blipFill>
          <a:blip r:embed="rId3"/>
          <a:stretch>
            <a:fillRect/>
          </a:stretch>
        </p:blipFill>
        <p:spPr>
          <a:xfrm>
            <a:off x="1642993" y="1747129"/>
            <a:ext cx="9193093" cy="4129564"/>
          </a:xfrm>
          <a:prstGeom prst="rect">
            <a:avLst/>
          </a:prstGeom>
        </p:spPr>
      </p:pic>
      <p:cxnSp>
        <p:nvCxnSpPr>
          <p:cNvPr id="5" name="Straight Arrow Connector 4">
            <a:extLst>
              <a:ext uri="{FF2B5EF4-FFF2-40B4-BE49-F238E27FC236}">
                <a16:creationId xmlns:a16="http://schemas.microsoft.com/office/drawing/2014/main" id="{BFD865E0-461F-434E-810B-4B556E1CA6BD}"/>
              </a:ext>
            </a:extLst>
          </p:cNvPr>
          <p:cNvCxnSpPr>
            <a:cxnSpLocks/>
          </p:cNvCxnSpPr>
          <p:nvPr/>
        </p:nvCxnSpPr>
        <p:spPr>
          <a:xfrm flipH="1">
            <a:off x="9835376" y="1594624"/>
            <a:ext cx="1596230" cy="6133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0FECA77-958C-4AAD-A636-413C05582AB9}"/>
              </a:ext>
            </a:extLst>
          </p:cNvPr>
          <p:cNvPicPr>
            <a:picLocks noChangeAspect="1"/>
          </p:cNvPicPr>
          <p:nvPr/>
        </p:nvPicPr>
        <p:blipFill>
          <a:blip r:embed="rId4"/>
          <a:stretch>
            <a:fillRect/>
          </a:stretch>
        </p:blipFill>
        <p:spPr>
          <a:xfrm>
            <a:off x="11431606" y="1112811"/>
            <a:ext cx="658425" cy="609653"/>
          </a:xfrm>
          <a:prstGeom prst="rect">
            <a:avLst/>
          </a:prstGeom>
        </p:spPr>
      </p:pic>
    </p:spTree>
    <p:extLst>
      <p:ext uri="{BB962C8B-B14F-4D97-AF65-F5344CB8AC3E}">
        <p14:creationId xmlns:p14="http://schemas.microsoft.com/office/powerpoint/2010/main" val="3016889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B6D9-6350-4104-A73E-924EA57CCDD7}"/>
              </a:ext>
            </a:extLst>
          </p:cNvPr>
          <p:cNvSpPr>
            <a:spLocks noGrp="1"/>
          </p:cNvSpPr>
          <p:nvPr>
            <p:ph type="title"/>
          </p:nvPr>
        </p:nvSpPr>
        <p:spPr/>
        <p:txBody>
          <a:bodyPr/>
          <a:lstStyle/>
          <a:p>
            <a:r>
              <a:rPr lang="en-US" dirty="0"/>
              <a:t>Communicable Diseases 2014-2016</a:t>
            </a:r>
          </a:p>
        </p:txBody>
      </p:sp>
      <p:pic>
        <p:nvPicPr>
          <p:cNvPr id="3" name="Picture 2">
            <a:extLst>
              <a:ext uri="{FF2B5EF4-FFF2-40B4-BE49-F238E27FC236}">
                <a16:creationId xmlns:a16="http://schemas.microsoft.com/office/drawing/2014/main" id="{2CE00DCE-C681-4A4E-810D-5814BAFDB3ED}"/>
              </a:ext>
            </a:extLst>
          </p:cNvPr>
          <p:cNvPicPr>
            <a:picLocks noChangeAspect="1"/>
          </p:cNvPicPr>
          <p:nvPr/>
        </p:nvPicPr>
        <p:blipFill>
          <a:blip r:embed="rId3"/>
          <a:stretch>
            <a:fillRect/>
          </a:stretch>
        </p:blipFill>
        <p:spPr>
          <a:xfrm>
            <a:off x="2005043" y="1603361"/>
            <a:ext cx="8390049" cy="3102454"/>
          </a:xfrm>
          <a:prstGeom prst="rect">
            <a:avLst/>
          </a:prstGeom>
        </p:spPr>
      </p:pic>
      <p:sp>
        <p:nvSpPr>
          <p:cNvPr id="4" name="TextBox 3">
            <a:extLst>
              <a:ext uri="{FF2B5EF4-FFF2-40B4-BE49-F238E27FC236}">
                <a16:creationId xmlns:a16="http://schemas.microsoft.com/office/drawing/2014/main" id="{8075592D-7EAB-4F21-8AE4-23372D55BD5A}"/>
              </a:ext>
            </a:extLst>
          </p:cNvPr>
          <p:cNvSpPr txBox="1"/>
          <p:nvPr/>
        </p:nvSpPr>
        <p:spPr>
          <a:xfrm>
            <a:off x="2074127" y="5207620"/>
            <a:ext cx="8332474" cy="369332"/>
          </a:xfrm>
          <a:prstGeom prst="rect">
            <a:avLst/>
          </a:prstGeom>
          <a:noFill/>
        </p:spPr>
        <p:txBody>
          <a:bodyPr wrap="none" rtlCol="0">
            <a:spAutoFit/>
          </a:bodyPr>
          <a:lstStyle/>
          <a:p>
            <a:r>
              <a:rPr lang="en-US" dirty="0"/>
              <a:t>Syphilis, Gonorrhea &amp; Chlamydia Rates, 3-Year Rolling Rates, FL Health Charts</a:t>
            </a:r>
          </a:p>
        </p:txBody>
      </p:sp>
    </p:spTree>
    <p:extLst>
      <p:ext uri="{BB962C8B-B14F-4D97-AF65-F5344CB8AC3E}">
        <p14:creationId xmlns:p14="http://schemas.microsoft.com/office/powerpoint/2010/main" val="495494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9424-0C05-40DD-B640-63091C06617C}"/>
              </a:ext>
            </a:extLst>
          </p:cNvPr>
          <p:cNvSpPr>
            <a:spLocks noGrp="1"/>
          </p:cNvSpPr>
          <p:nvPr>
            <p:ph type="title"/>
          </p:nvPr>
        </p:nvSpPr>
        <p:spPr/>
        <p:txBody>
          <a:bodyPr/>
          <a:lstStyle/>
          <a:p>
            <a:r>
              <a:rPr lang="en-US" dirty="0"/>
              <a:t>HIV/AIDS Mortality Rate 2005-2016</a:t>
            </a:r>
          </a:p>
        </p:txBody>
      </p:sp>
      <p:pic>
        <p:nvPicPr>
          <p:cNvPr id="3" name="Picture 2">
            <a:extLst>
              <a:ext uri="{FF2B5EF4-FFF2-40B4-BE49-F238E27FC236}">
                <a16:creationId xmlns:a16="http://schemas.microsoft.com/office/drawing/2014/main" id="{C83555DE-54EB-498E-AE4F-396AA38008AC}"/>
              </a:ext>
            </a:extLst>
          </p:cNvPr>
          <p:cNvPicPr>
            <a:picLocks noChangeAspect="1"/>
          </p:cNvPicPr>
          <p:nvPr/>
        </p:nvPicPr>
        <p:blipFill>
          <a:blip r:embed="rId3"/>
          <a:stretch>
            <a:fillRect/>
          </a:stretch>
        </p:blipFill>
        <p:spPr>
          <a:xfrm>
            <a:off x="1460810" y="1789651"/>
            <a:ext cx="8833921" cy="3841715"/>
          </a:xfrm>
          <a:prstGeom prst="rect">
            <a:avLst/>
          </a:prstGeom>
        </p:spPr>
      </p:pic>
      <p:sp>
        <p:nvSpPr>
          <p:cNvPr id="4" name="TextBox 3">
            <a:extLst>
              <a:ext uri="{FF2B5EF4-FFF2-40B4-BE49-F238E27FC236}">
                <a16:creationId xmlns:a16="http://schemas.microsoft.com/office/drawing/2014/main" id="{95796D57-E6E1-4548-9591-AB6AFC4BA3CD}"/>
              </a:ext>
            </a:extLst>
          </p:cNvPr>
          <p:cNvSpPr txBox="1"/>
          <p:nvPr/>
        </p:nvSpPr>
        <p:spPr>
          <a:xfrm>
            <a:off x="1460810" y="5954751"/>
            <a:ext cx="8833921" cy="369332"/>
          </a:xfrm>
          <a:prstGeom prst="rect">
            <a:avLst/>
          </a:prstGeom>
          <a:noFill/>
        </p:spPr>
        <p:txBody>
          <a:bodyPr wrap="square" rtlCol="0">
            <a:spAutoFit/>
          </a:bodyPr>
          <a:lstStyle/>
          <a:p>
            <a:r>
              <a:rPr lang="en-US" dirty="0"/>
              <a:t>10.4 deaths per 100,000 is the highest in the last decade. </a:t>
            </a:r>
          </a:p>
        </p:txBody>
      </p:sp>
    </p:spTree>
    <p:extLst>
      <p:ext uri="{BB962C8B-B14F-4D97-AF65-F5344CB8AC3E}">
        <p14:creationId xmlns:p14="http://schemas.microsoft.com/office/powerpoint/2010/main" val="331592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9BA5-BDCF-4FC6-AC22-0BB70AF01FFC}"/>
              </a:ext>
            </a:extLst>
          </p:cNvPr>
          <p:cNvSpPr>
            <a:spLocks noGrp="1"/>
          </p:cNvSpPr>
          <p:nvPr>
            <p:ph type="title"/>
          </p:nvPr>
        </p:nvSpPr>
        <p:spPr/>
        <p:txBody>
          <a:bodyPr/>
          <a:lstStyle/>
          <a:p>
            <a:r>
              <a:rPr lang="en-US" dirty="0"/>
              <a:t>Persons Living with HIV/AIDS </a:t>
            </a:r>
          </a:p>
        </p:txBody>
      </p:sp>
      <p:pic>
        <p:nvPicPr>
          <p:cNvPr id="6" name="Picture 5">
            <a:extLst>
              <a:ext uri="{FF2B5EF4-FFF2-40B4-BE49-F238E27FC236}">
                <a16:creationId xmlns:a16="http://schemas.microsoft.com/office/drawing/2014/main" id="{80CAF2E5-879E-4549-B705-E034A4C0E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33" y="4215161"/>
            <a:ext cx="7445447" cy="2174488"/>
          </a:xfrm>
          <a:prstGeom prst="rect">
            <a:avLst/>
          </a:prstGeom>
        </p:spPr>
      </p:pic>
      <p:pic>
        <p:nvPicPr>
          <p:cNvPr id="7" name="Picture 6">
            <a:extLst>
              <a:ext uri="{FF2B5EF4-FFF2-40B4-BE49-F238E27FC236}">
                <a16:creationId xmlns:a16="http://schemas.microsoft.com/office/drawing/2014/main" id="{5046B45E-F455-4BED-A530-4F79B8BA0CAC}"/>
              </a:ext>
            </a:extLst>
          </p:cNvPr>
          <p:cNvPicPr>
            <a:picLocks noChangeAspect="1"/>
          </p:cNvPicPr>
          <p:nvPr/>
        </p:nvPicPr>
        <p:blipFill>
          <a:blip r:embed="rId4"/>
          <a:stretch>
            <a:fillRect/>
          </a:stretch>
        </p:blipFill>
        <p:spPr>
          <a:xfrm>
            <a:off x="4767634" y="1576159"/>
            <a:ext cx="1819020" cy="2480481"/>
          </a:xfrm>
          <a:prstGeom prst="rect">
            <a:avLst/>
          </a:prstGeom>
        </p:spPr>
      </p:pic>
      <p:cxnSp>
        <p:nvCxnSpPr>
          <p:cNvPr id="9" name="Straight Arrow Connector 8">
            <a:extLst>
              <a:ext uri="{FF2B5EF4-FFF2-40B4-BE49-F238E27FC236}">
                <a16:creationId xmlns:a16="http://schemas.microsoft.com/office/drawing/2014/main" id="{954C8375-10A9-498E-946B-DB80868A2099}"/>
              </a:ext>
            </a:extLst>
          </p:cNvPr>
          <p:cNvCxnSpPr/>
          <p:nvPr/>
        </p:nvCxnSpPr>
        <p:spPr>
          <a:xfrm>
            <a:off x="1258762" y="4791361"/>
            <a:ext cx="2107580" cy="1349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4884880-B316-4F0F-854B-2FAA4112AB89}"/>
              </a:ext>
            </a:extLst>
          </p:cNvPr>
          <p:cNvPicPr>
            <a:picLocks noChangeAspect="1"/>
          </p:cNvPicPr>
          <p:nvPr/>
        </p:nvPicPr>
        <p:blipFill>
          <a:blip r:embed="rId5"/>
          <a:stretch>
            <a:fillRect/>
          </a:stretch>
        </p:blipFill>
        <p:spPr>
          <a:xfrm>
            <a:off x="600337" y="4360206"/>
            <a:ext cx="658425" cy="609653"/>
          </a:xfrm>
          <a:prstGeom prst="rect">
            <a:avLst/>
          </a:prstGeom>
        </p:spPr>
      </p:pic>
    </p:spTree>
    <p:extLst>
      <p:ext uri="{BB962C8B-B14F-4D97-AF65-F5344CB8AC3E}">
        <p14:creationId xmlns:p14="http://schemas.microsoft.com/office/powerpoint/2010/main" val="110302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AA47-E980-40FA-933E-9FF8C0C498D9}"/>
              </a:ext>
            </a:extLst>
          </p:cNvPr>
          <p:cNvSpPr>
            <a:spLocks noGrp="1"/>
          </p:cNvSpPr>
          <p:nvPr>
            <p:ph type="title"/>
          </p:nvPr>
        </p:nvSpPr>
        <p:spPr/>
        <p:txBody>
          <a:bodyPr/>
          <a:lstStyle/>
          <a:p>
            <a:r>
              <a:rPr lang="en-US" dirty="0"/>
              <a:t>Influenza &amp; Pneumonia Death Rate</a:t>
            </a:r>
            <a:br>
              <a:rPr lang="en-US" dirty="0"/>
            </a:br>
            <a:r>
              <a:rPr lang="en-US" dirty="0"/>
              <a:t>All Races 2005-2016</a:t>
            </a:r>
          </a:p>
        </p:txBody>
      </p:sp>
      <p:pic>
        <p:nvPicPr>
          <p:cNvPr id="3" name="Picture 2">
            <a:extLst>
              <a:ext uri="{FF2B5EF4-FFF2-40B4-BE49-F238E27FC236}">
                <a16:creationId xmlns:a16="http://schemas.microsoft.com/office/drawing/2014/main" id="{6577CF55-76FF-4A8A-A427-1A0FE4B68D21}"/>
              </a:ext>
            </a:extLst>
          </p:cNvPr>
          <p:cNvPicPr>
            <a:picLocks noChangeAspect="1"/>
          </p:cNvPicPr>
          <p:nvPr/>
        </p:nvPicPr>
        <p:blipFill>
          <a:blip r:embed="rId3"/>
          <a:stretch>
            <a:fillRect/>
          </a:stretch>
        </p:blipFill>
        <p:spPr>
          <a:xfrm>
            <a:off x="1220332" y="1936200"/>
            <a:ext cx="10153028" cy="3851283"/>
          </a:xfrm>
          <a:prstGeom prst="rect">
            <a:avLst/>
          </a:prstGeom>
        </p:spPr>
      </p:pic>
      <p:cxnSp>
        <p:nvCxnSpPr>
          <p:cNvPr id="5" name="Straight Arrow Connector 4">
            <a:extLst>
              <a:ext uri="{FF2B5EF4-FFF2-40B4-BE49-F238E27FC236}">
                <a16:creationId xmlns:a16="http://schemas.microsoft.com/office/drawing/2014/main" id="{C0AE3587-8557-4935-AFBD-A6425D396746}"/>
              </a:ext>
            </a:extLst>
          </p:cNvPr>
          <p:cNvCxnSpPr>
            <a:cxnSpLocks/>
          </p:cNvCxnSpPr>
          <p:nvPr/>
        </p:nvCxnSpPr>
        <p:spPr>
          <a:xfrm flipH="1">
            <a:off x="10091854" y="1862254"/>
            <a:ext cx="1260087" cy="10482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9F02B16-3EB7-480A-B5B6-93481F10C312}"/>
              </a:ext>
            </a:extLst>
          </p:cNvPr>
          <p:cNvPicPr>
            <a:picLocks noChangeAspect="1"/>
          </p:cNvPicPr>
          <p:nvPr/>
        </p:nvPicPr>
        <p:blipFill>
          <a:blip r:embed="rId4"/>
          <a:stretch>
            <a:fillRect/>
          </a:stretch>
        </p:blipFill>
        <p:spPr>
          <a:xfrm>
            <a:off x="11373360" y="1278422"/>
            <a:ext cx="658425" cy="609653"/>
          </a:xfrm>
          <a:prstGeom prst="rect">
            <a:avLst/>
          </a:prstGeom>
        </p:spPr>
      </p:pic>
    </p:spTree>
    <p:extLst>
      <p:ext uri="{BB962C8B-B14F-4D97-AF65-F5344CB8AC3E}">
        <p14:creationId xmlns:p14="http://schemas.microsoft.com/office/powerpoint/2010/main" val="1736905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38B4-D689-4DDD-AA73-2211F0111BCC}"/>
              </a:ext>
            </a:extLst>
          </p:cNvPr>
          <p:cNvSpPr>
            <a:spLocks noGrp="1"/>
          </p:cNvSpPr>
          <p:nvPr>
            <p:ph type="title"/>
          </p:nvPr>
        </p:nvSpPr>
        <p:spPr/>
        <p:txBody>
          <a:bodyPr/>
          <a:lstStyle/>
          <a:p>
            <a:r>
              <a:rPr lang="en-US" dirty="0"/>
              <a:t>Suicide Death Rate by Race 2005-2016</a:t>
            </a:r>
          </a:p>
        </p:txBody>
      </p:sp>
      <p:pic>
        <p:nvPicPr>
          <p:cNvPr id="4" name="Picture 3">
            <a:extLst>
              <a:ext uri="{FF2B5EF4-FFF2-40B4-BE49-F238E27FC236}">
                <a16:creationId xmlns:a16="http://schemas.microsoft.com/office/drawing/2014/main" id="{98560EDA-3138-4841-938C-8EF9F1E73861}"/>
              </a:ext>
            </a:extLst>
          </p:cNvPr>
          <p:cNvPicPr>
            <a:picLocks noChangeAspect="1"/>
          </p:cNvPicPr>
          <p:nvPr/>
        </p:nvPicPr>
        <p:blipFill>
          <a:blip r:embed="rId3"/>
          <a:stretch>
            <a:fillRect/>
          </a:stretch>
        </p:blipFill>
        <p:spPr>
          <a:xfrm>
            <a:off x="1656592" y="1605790"/>
            <a:ext cx="8878816" cy="4304355"/>
          </a:xfrm>
          <a:prstGeom prst="rect">
            <a:avLst/>
          </a:prstGeom>
        </p:spPr>
      </p:pic>
      <p:cxnSp>
        <p:nvCxnSpPr>
          <p:cNvPr id="6" name="Straight Arrow Connector 5">
            <a:extLst>
              <a:ext uri="{FF2B5EF4-FFF2-40B4-BE49-F238E27FC236}">
                <a16:creationId xmlns:a16="http://schemas.microsoft.com/office/drawing/2014/main" id="{489D9683-4F58-41B9-8E1C-0B3E64F1E5DD}"/>
              </a:ext>
            </a:extLst>
          </p:cNvPr>
          <p:cNvCxnSpPr>
            <a:cxnSpLocks/>
          </p:cNvCxnSpPr>
          <p:nvPr/>
        </p:nvCxnSpPr>
        <p:spPr>
          <a:xfrm flipH="1">
            <a:off x="10103006" y="1773044"/>
            <a:ext cx="1396503" cy="512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71954D2-31F2-494E-9B05-B373A39C3BB3}"/>
              </a:ext>
            </a:extLst>
          </p:cNvPr>
          <p:cNvPicPr>
            <a:picLocks noChangeAspect="1"/>
          </p:cNvPicPr>
          <p:nvPr/>
        </p:nvPicPr>
        <p:blipFill>
          <a:blip r:embed="rId4"/>
          <a:stretch>
            <a:fillRect/>
          </a:stretch>
        </p:blipFill>
        <p:spPr>
          <a:xfrm>
            <a:off x="11499509" y="1300963"/>
            <a:ext cx="658425" cy="609653"/>
          </a:xfrm>
          <a:prstGeom prst="rect">
            <a:avLst/>
          </a:prstGeom>
        </p:spPr>
      </p:pic>
    </p:spTree>
    <p:extLst>
      <p:ext uri="{BB962C8B-B14F-4D97-AF65-F5344CB8AC3E}">
        <p14:creationId xmlns:p14="http://schemas.microsoft.com/office/powerpoint/2010/main" val="307079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05EB42-3B35-49B1-A917-71EB222EB6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078275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FA17-9BFD-4C9B-909B-ED4ED7D1CCD6}"/>
              </a:ext>
            </a:extLst>
          </p:cNvPr>
          <p:cNvSpPr>
            <a:spLocks noGrp="1"/>
          </p:cNvSpPr>
          <p:nvPr>
            <p:ph type="title"/>
          </p:nvPr>
        </p:nvSpPr>
        <p:spPr/>
        <p:txBody>
          <a:bodyPr/>
          <a:lstStyle/>
          <a:p>
            <a:r>
              <a:rPr lang="en-US" dirty="0"/>
              <a:t>Florida Mental Health Act “Baker Act”</a:t>
            </a:r>
          </a:p>
        </p:txBody>
      </p:sp>
      <p:sp>
        <p:nvSpPr>
          <p:cNvPr id="3" name="Rectangle 2">
            <a:extLst>
              <a:ext uri="{FF2B5EF4-FFF2-40B4-BE49-F238E27FC236}">
                <a16:creationId xmlns:a16="http://schemas.microsoft.com/office/drawing/2014/main" id="{C90569F0-1226-4D10-9ECC-BA3EE42819A1}"/>
              </a:ext>
            </a:extLst>
          </p:cNvPr>
          <p:cNvSpPr/>
          <p:nvPr/>
        </p:nvSpPr>
        <p:spPr>
          <a:xfrm>
            <a:off x="1126273" y="1886270"/>
            <a:ext cx="9723864" cy="2196370"/>
          </a:xfrm>
          <a:prstGeom prst="rect">
            <a:avLst/>
          </a:prstGeom>
        </p:spPr>
        <p:txBody>
          <a:bodyPr wrap="square">
            <a:spAutoFit/>
          </a:bodyPr>
          <a:lstStyle/>
          <a:p>
            <a:pPr>
              <a:lnSpc>
                <a:spcPct val="107000"/>
              </a:lnSpc>
              <a:spcAft>
                <a:spcPts val="1000"/>
              </a:spcAft>
            </a:pPr>
            <a:r>
              <a:rPr lang="en-US" dirty="0">
                <a:latin typeface="Franklin Gothic Book" panose="020B0503020102020204" pitchFamily="34" charset="0"/>
                <a:ea typeface="Times New Roman" panose="02020603050405020304" pitchFamily="18" charset="0"/>
                <a:cs typeface="Times New Roman" panose="02020603050405020304" pitchFamily="18" charset="0"/>
              </a:rPr>
              <a:t>The </a:t>
            </a:r>
            <a:r>
              <a:rPr lang="en-US" i="1" dirty="0">
                <a:latin typeface="Franklin Gothic Book" panose="020B0503020102020204" pitchFamily="34" charset="0"/>
                <a:ea typeface="Times New Roman" panose="02020603050405020304" pitchFamily="18" charset="0"/>
                <a:cs typeface="Times New Roman" panose="02020603050405020304" pitchFamily="18" charset="0"/>
              </a:rPr>
              <a:t>Baker Act</a:t>
            </a:r>
            <a:r>
              <a:rPr lang="en-US" dirty="0">
                <a:latin typeface="Franklin Gothic Book" panose="020B0503020102020204" pitchFamily="34" charset="0"/>
                <a:ea typeface="Times New Roman" panose="02020603050405020304" pitchFamily="18" charset="0"/>
                <a:cs typeface="Times New Roman" panose="02020603050405020304" pitchFamily="18" charset="0"/>
              </a:rPr>
              <a:t> allows for involuntary exam initiation (also referred to as emergency or involuntary commitment). Initiations can be made by judges, law enforcement officials, physicians, or mental health professionals only when there is evidence that a person has a mental illness and is a harm to self, harm to others, or self-neglectful (as defined in the Baker Act). Examinations may last up to 72 hours and can occur in any of over 100 Florida Department of Children and Families designated receiving facilities statewide.</a:t>
            </a:r>
          </a:p>
          <a:p>
            <a:pPr>
              <a:lnSpc>
                <a:spcPct val="107000"/>
              </a:lnSpc>
            </a:pPr>
            <a:r>
              <a:rPr lang="en-US" sz="1200" dirty="0">
                <a:latin typeface="Franklin Gothic Book" panose="020B0503020102020204" pitchFamily="34" charset="0"/>
                <a:ea typeface="Times New Roman" panose="02020603050405020304" pitchFamily="18" charset="0"/>
                <a:cs typeface="Times New Roman" panose="02020603050405020304" pitchFamily="18" charset="0"/>
              </a:rPr>
              <a:t>Florida Department of Children and Families, 2014.</a:t>
            </a:r>
            <a:endParaRPr lang="en-US" dirty="0">
              <a:latin typeface="Franklin Gothic Book" panose="020B0503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15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26B-97FB-449C-BA87-0B9519E0CE96}"/>
              </a:ext>
            </a:extLst>
          </p:cNvPr>
          <p:cNvSpPr>
            <a:spLocks noGrp="1"/>
          </p:cNvSpPr>
          <p:nvPr>
            <p:ph type="title"/>
          </p:nvPr>
        </p:nvSpPr>
        <p:spPr/>
        <p:txBody>
          <a:bodyPr/>
          <a:lstStyle/>
          <a:p>
            <a:r>
              <a:rPr lang="en-US" dirty="0"/>
              <a:t>Baker Act Initiations in Nassau County 2007-2016</a:t>
            </a:r>
          </a:p>
        </p:txBody>
      </p:sp>
      <p:pic>
        <p:nvPicPr>
          <p:cNvPr id="3" name="Picture 2">
            <a:extLst>
              <a:ext uri="{FF2B5EF4-FFF2-40B4-BE49-F238E27FC236}">
                <a16:creationId xmlns:a16="http://schemas.microsoft.com/office/drawing/2014/main" id="{24BD71DE-9E62-4151-A849-C95C313D09B4}"/>
              </a:ext>
            </a:extLst>
          </p:cNvPr>
          <p:cNvPicPr>
            <a:picLocks noChangeAspect="1"/>
          </p:cNvPicPr>
          <p:nvPr/>
        </p:nvPicPr>
        <p:blipFill>
          <a:blip r:embed="rId3"/>
          <a:stretch>
            <a:fillRect/>
          </a:stretch>
        </p:blipFill>
        <p:spPr>
          <a:xfrm>
            <a:off x="2766777" y="1528861"/>
            <a:ext cx="6859167" cy="5138424"/>
          </a:xfrm>
          <a:prstGeom prst="rect">
            <a:avLst/>
          </a:prstGeom>
        </p:spPr>
      </p:pic>
      <p:cxnSp>
        <p:nvCxnSpPr>
          <p:cNvPr id="9" name="Straight Arrow Connector 8">
            <a:extLst>
              <a:ext uri="{FF2B5EF4-FFF2-40B4-BE49-F238E27FC236}">
                <a16:creationId xmlns:a16="http://schemas.microsoft.com/office/drawing/2014/main" id="{5B0D2958-DDF6-4209-BA6E-218250487434}"/>
              </a:ext>
            </a:extLst>
          </p:cNvPr>
          <p:cNvCxnSpPr>
            <a:cxnSpLocks/>
          </p:cNvCxnSpPr>
          <p:nvPr/>
        </p:nvCxnSpPr>
        <p:spPr>
          <a:xfrm>
            <a:off x="1044497" y="2029522"/>
            <a:ext cx="2813825" cy="9478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EBFE39-5238-4D2A-AA9F-72EAF3F1A5D1}"/>
              </a:ext>
            </a:extLst>
          </p:cNvPr>
          <p:cNvCxnSpPr>
            <a:cxnSpLocks/>
          </p:cNvCxnSpPr>
          <p:nvPr/>
        </p:nvCxnSpPr>
        <p:spPr>
          <a:xfrm>
            <a:off x="1148576" y="4873083"/>
            <a:ext cx="2709746" cy="30108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44B86C-10EF-4151-AD1B-496B442AE47E}"/>
              </a:ext>
            </a:extLst>
          </p:cNvPr>
          <p:cNvPicPr>
            <a:picLocks noChangeAspect="1"/>
          </p:cNvPicPr>
          <p:nvPr/>
        </p:nvPicPr>
        <p:blipFill>
          <a:blip r:embed="rId4"/>
          <a:stretch>
            <a:fillRect/>
          </a:stretch>
        </p:blipFill>
        <p:spPr>
          <a:xfrm>
            <a:off x="311731" y="1509079"/>
            <a:ext cx="658425" cy="609653"/>
          </a:xfrm>
          <a:prstGeom prst="rect">
            <a:avLst/>
          </a:prstGeom>
        </p:spPr>
      </p:pic>
      <p:pic>
        <p:nvPicPr>
          <p:cNvPr id="13" name="Picture 12">
            <a:extLst>
              <a:ext uri="{FF2B5EF4-FFF2-40B4-BE49-F238E27FC236}">
                <a16:creationId xmlns:a16="http://schemas.microsoft.com/office/drawing/2014/main" id="{E8F5F5B8-D0F3-448D-8E22-0BE0878AE199}"/>
              </a:ext>
            </a:extLst>
          </p:cNvPr>
          <p:cNvPicPr>
            <a:picLocks noChangeAspect="1"/>
          </p:cNvPicPr>
          <p:nvPr/>
        </p:nvPicPr>
        <p:blipFill>
          <a:blip r:embed="rId4"/>
          <a:stretch>
            <a:fillRect/>
          </a:stretch>
        </p:blipFill>
        <p:spPr>
          <a:xfrm>
            <a:off x="386072" y="4475303"/>
            <a:ext cx="658425" cy="609653"/>
          </a:xfrm>
          <a:prstGeom prst="rect">
            <a:avLst/>
          </a:prstGeom>
        </p:spPr>
      </p:pic>
      <p:sp>
        <p:nvSpPr>
          <p:cNvPr id="4" name="Oval 3">
            <a:extLst>
              <a:ext uri="{FF2B5EF4-FFF2-40B4-BE49-F238E27FC236}">
                <a16:creationId xmlns:a16="http://schemas.microsoft.com/office/drawing/2014/main" id="{6E843822-7029-4E9B-80A6-E180A5B9AD2D}"/>
              </a:ext>
            </a:extLst>
          </p:cNvPr>
          <p:cNvSpPr/>
          <p:nvPr/>
        </p:nvSpPr>
        <p:spPr>
          <a:xfrm>
            <a:off x="3858322" y="2709746"/>
            <a:ext cx="512956" cy="4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8FFE190-9496-438E-9AD2-76A857C6ADC4}"/>
              </a:ext>
            </a:extLst>
          </p:cNvPr>
          <p:cNvSpPr/>
          <p:nvPr/>
        </p:nvSpPr>
        <p:spPr>
          <a:xfrm>
            <a:off x="3858322" y="4962293"/>
            <a:ext cx="512956" cy="43489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8861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C20C-457F-4621-9FAA-627BA83363D4}"/>
              </a:ext>
            </a:extLst>
          </p:cNvPr>
          <p:cNvSpPr>
            <a:spLocks noGrp="1"/>
          </p:cNvSpPr>
          <p:nvPr>
            <p:ph type="title"/>
          </p:nvPr>
        </p:nvSpPr>
        <p:spPr/>
        <p:txBody>
          <a:bodyPr/>
          <a:lstStyle/>
          <a:p>
            <a:r>
              <a:rPr lang="en-US" dirty="0"/>
              <a:t>Insurance Coverage in Nassau </a:t>
            </a:r>
            <a:br>
              <a:rPr lang="en-US" dirty="0"/>
            </a:br>
            <a:r>
              <a:rPr lang="en-US" dirty="0"/>
              <a:t>2012-2016</a:t>
            </a:r>
          </a:p>
        </p:txBody>
      </p:sp>
      <p:pic>
        <p:nvPicPr>
          <p:cNvPr id="3" name="Picture 2">
            <a:extLst>
              <a:ext uri="{FF2B5EF4-FFF2-40B4-BE49-F238E27FC236}">
                <a16:creationId xmlns:a16="http://schemas.microsoft.com/office/drawing/2014/main" id="{7CF68498-0F09-49B0-806F-992E3B6A61D2}"/>
              </a:ext>
            </a:extLst>
          </p:cNvPr>
          <p:cNvPicPr>
            <a:picLocks noChangeAspect="1"/>
          </p:cNvPicPr>
          <p:nvPr/>
        </p:nvPicPr>
        <p:blipFill>
          <a:blip r:embed="rId3"/>
          <a:stretch>
            <a:fillRect/>
          </a:stretch>
        </p:blipFill>
        <p:spPr>
          <a:xfrm>
            <a:off x="2855987" y="1532009"/>
            <a:ext cx="6859167" cy="4998313"/>
          </a:xfrm>
          <a:prstGeom prst="rect">
            <a:avLst/>
          </a:prstGeom>
        </p:spPr>
      </p:pic>
      <p:cxnSp>
        <p:nvCxnSpPr>
          <p:cNvPr id="5" name="Straight Arrow Connector 4">
            <a:extLst>
              <a:ext uri="{FF2B5EF4-FFF2-40B4-BE49-F238E27FC236}">
                <a16:creationId xmlns:a16="http://schemas.microsoft.com/office/drawing/2014/main" id="{2F20849B-8DEF-4E6A-8984-2A1F44F90F8D}"/>
              </a:ext>
            </a:extLst>
          </p:cNvPr>
          <p:cNvCxnSpPr>
            <a:cxnSpLocks/>
          </p:cNvCxnSpPr>
          <p:nvPr/>
        </p:nvCxnSpPr>
        <p:spPr>
          <a:xfrm>
            <a:off x="938812" y="5196468"/>
            <a:ext cx="2172378" cy="9255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573346-0CD3-4AA7-B3A7-204B80ABCDBC}"/>
              </a:ext>
            </a:extLst>
          </p:cNvPr>
          <p:cNvPicPr>
            <a:picLocks noChangeAspect="1"/>
          </p:cNvPicPr>
          <p:nvPr/>
        </p:nvPicPr>
        <p:blipFill>
          <a:blip r:embed="rId4"/>
          <a:stretch>
            <a:fillRect/>
          </a:stretch>
        </p:blipFill>
        <p:spPr>
          <a:xfrm>
            <a:off x="280387" y="4720630"/>
            <a:ext cx="658425" cy="609653"/>
          </a:xfrm>
          <a:prstGeom prst="rect">
            <a:avLst/>
          </a:prstGeom>
        </p:spPr>
      </p:pic>
      <p:sp>
        <p:nvSpPr>
          <p:cNvPr id="4" name="Oval 3">
            <a:extLst>
              <a:ext uri="{FF2B5EF4-FFF2-40B4-BE49-F238E27FC236}">
                <a16:creationId xmlns:a16="http://schemas.microsoft.com/office/drawing/2014/main" id="{085290D4-B96A-4364-8B87-C5D9ECB42D86}"/>
              </a:ext>
            </a:extLst>
          </p:cNvPr>
          <p:cNvSpPr/>
          <p:nvPr/>
        </p:nvSpPr>
        <p:spPr>
          <a:xfrm>
            <a:off x="6657278" y="5932449"/>
            <a:ext cx="524107" cy="4348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378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ctrTitle"/>
          </p:nvPr>
        </p:nvSpPr>
        <p:spPr>
          <a:xfrm>
            <a:off x="2286000" y="2362201"/>
            <a:ext cx="7772400" cy="1470025"/>
          </a:xfrm>
        </p:spPr>
        <p:txBody>
          <a:bodyPr/>
          <a:lstStyle/>
          <a:p>
            <a:r>
              <a:rPr lang="en-US" altLang="en-US" dirty="0"/>
              <a:t>Injury &amp; Violence</a:t>
            </a:r>
          </a:p>
        </p:txBody>
      </p:sp>
    </p:spTree>
    <p:extLst>
      <p:ext uri="{BB962C8B-B14F-4D97-AF65-F5344CB8AC3E}">
        <p14:creationId xmlns:p14="http://schemas.microsoft.com/office/powerpoint/2010/main" val="2322931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CFB0-9D50-4E2A-8E59-FDDBED6B08FF}"/>
              </a:ext>
            </a:extLst>
          </p:cNvPr>
          <p:cNvSpPr>
            <a:spLocks noGrp="1"/>
          </p:cNvSpPr>
          <p:nvPr>
            <p:ph type="title"/>
          </p:nvPr>
        </p:nvSpPr>
        <p:spPr/>
        <p:txBody>
          <a:bodyPr/>
          <a:lstStyle/>
          <a:p>
            <a:r>
              <a:rPr lang="en-US" dirty="0"/>
              <a:t>Index Crimes</a:t>
            </a:r>
          </a:p>
        </p:txBody>
      </p:sp>
      <p:pic>
        <p:nvPicPr>
          <p:cNvPr id="4" name="Content Placeholder 3">
            <a:extLst>
              <a:ext uri="{FF2B5EF4-FFF2-40B4-BE49-F238E27FC236}">
                <a16:creationId xmlns:a16="http://schemas.microsoft.com/office/drawing/2014/main" id="{F2F5D120-7780-450F-8502-25525D836295}"/>
              </a:ext>
            </a:extLst>
          </p:cNvPr>
          <p:cNvPicPr>
            <a:picLocks noGrp="1" noChangeAspect="1"/>
          </p:cNvPicPr>
          <p:nvPr>
            <p:ph idx="1"/>
          </p:nvPr>
        </p:nvPicPr>
        <p:blipFill>
          <a:blip r:embed="rId3"/>
          <a:stretch>
            <a:fillRect/>
          </a:stretch>
        </p:blipFill>
        <p:spPr>
          <a:xfrm>
            <a:off x="1633454" y="1650380"/>
            <a:ext cx="8826389" cy="2989183"/>
          </a:xfrm>
          <a:prstGeom prst="rect">
            <a:avLst/>
          </a:prstGeom>
        </p:spPr>
      </p:pic>
      <p:sp>
        <p:nvSpPr>
          <p:cNvPr id="5" name="TextBox 4">
            <a:extLst>
              <a:ext uri="{FF2B5EF4-FFF2-40B4-BE49-F238E27FC236}">
                <a16:creationId xmlns:a16="http://schemas.microsoft.com/office/drawing/2014/main" id="{E4E2DD20-9866-4233-B316-5973EC797E42}"/>
              </a:ext>
            </a:extLst>
          </p:cNvPr>
          <p:cNvSpPr txBox="1"/>
          <p:nvPr/>
        </p:nvSpPr>
        <p:spPr>
          <a:xfrm flipH="1">
            <a:off x="1633454" y="4872305"/>
            <a:ext cx="8068106" cy="646331"/>
          </a:xfrm>
          <a:prstGeom prst="rect">
            <a:avLst/>
          </a:prstGeom>
          <a:noFill/>
        </p:spPr>
        <p:txBody>
          <a:bodyPr wrap="square" rtlCol="0">
            <a:spAutoFit/>
          </a:bodyPr>
          <a:lstStyle/>
          <a:p>
            <a:r>
              <a:rPr lang="en-US" dirty="0"/>
              <a:t>Nassau County’s Index Crime rate decreased from 2007-2016 by 52%.  Florida’s decreased by 28% during the same period.</a:t>
            </a:r>
          </a:p>
        </p:txBody>
      </p:sp>
    </p:spTree>
    <p:extLst>
      <p:ext uri="{BB962C8B-B14F-4D97-AF65-F5344CB8AC3E}">
        <p14:creationId xmlns:p14="http://schemas.microsoft.com/office/powerpoint/2010/main" val="3660121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4CD4-FCDC-4E5C-8EAF-3AA630B3AECF}"/>
              </a:ext>
            </a:extLst>
          </p:cNvPr>
          <p:cNvSpPr>
            <a:spLocks noGrp="1"/>
          </p:cNvSpPr>
          <p:nvPr>
            <p:ph type="title"/>
          </p:nvPr>
        </p:nvSpPr>
        <p:spPr/>
        <p:txBody>
          <a:bodyPr/>
          <a:lstStyle/>
          <a:p>
            <a:r>
              <a:rPr lang="en-US" dirty="0"/>
              <a:t>Incidence of Domestic Violence </a:t>
            </a:r>
            <a:br>
              <a:rPr lang="en-US" dirty="0"/>
            </a:br>
            <a:r>
              <a:rPr lang="en-US" dirty="0"/>
              <a:t>2007-2016</a:t>
            </a:r>
          </a:p>
        </p:txBody>
      </p:sp>
      <p:pic>
        <p:nvPicPr>
          <p:cNvPr id="4" name="Content Placeholder 3">
            <a:extLst>
              <a:ext uri="{FF2B5EF4-FFF2-40B4-BE49-F238E27FC236}">
                <a16:creationId xmlns:a16="http://schemas.microsoft.com/office/drawing/2014/main" id="{2DA6327A-2F76-45F1-B137-E68231B98181}"/>
              </a:ext>
            </a:extLst>
          </p:cNvPr>
          <p:cNvPicPr>
            <a:picLocks noGrp="1" noChangeAspect="1"/>
          </p:cNvPicPr>
          <p:nvPr>
            <p:ph idx="4294967295"/>
          </p:nvPr>
        </p:nvPicPr>
        <p:blipFill>
          <a:blip r:embed="rId3"/>
          <a:stretch>
            <a:fillRect/>
          </a:stretch>
        </p:blipFill>
        <p:spPr>
          <a:xfrm>
            <a:off x="1650380" y="1723735"/>
            <a:ext cx="9140825" cy="3746500"/>
          </a:xfrm>
          <a:prstGeom prst="rect">
            <a:avLst/>
          </a:prstGeom>
        </p:spPr>
      </p:pic>
      <p:sp>
        <p:nvSpPr>
          <p:cNvPr id="5" name="TextBox 4">
            <a:extLst>
              <a:ext uri="{FF2B5EF4-FFF2-40B4-BE49-F238E27FC236}">
                <a16:creationId xmlns:a16="http://schemas.microsoft.com/office/drawing/2014/main" id="{FABC7A8C-00E5-49B5-B18A-D37124770FE1}"/>
              </a:ext>
            </a:extLst>
          </p:cNvPr>
          <p:cNvSpPr txBox="1"/>
          <p:nvPr/>
        </p:nvSpPr>
        <p:spPr>
          <a:xfrm>
            <a:off x="2007220" y="5776332"/>
            <a:ext cx="8586439" cy="369332"/>
          </a:xfrm>
          <a:prstGeom prst="rect">
            <a:avLst/>
          </a:prstGeom>
          <a:noFill/>
        </p:spPr>
        <p:txBody>
          <a:bodyPr wrap="square" rtlCol="0">
            <a:spAutoFit/>
          </a:bodyPr>
          <a:lstStyle/>
          <a:p>
            <a:r>
              <a:rPr lang="en-US" dirty="0"/>
              <a:t>Nassau County domestic violence rate decreased from by 28.7% from 2010-2016.</a:t>
            </a:r>
          </a:p>
        </p:txBody>
      </p:sp>
    </p:spTree>
    <p:extLst>
      <p:ext uri="{BB962C8B-B14F-4D97-AF65-F5344CB8AC3E}">
        <p14:creationId xmlns:p14="http://schemas.microsoft.com/office/powerpoint/2010/main" val="4253053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B06C-FC1F-46CE-9324-392D96D6F403}"/>
              </a:ext>
            </a:extLst>
          </p:cNvPr>
          <p:cNvSpPr>
            <a:spLocks noGrp="1"/>
          </p:cNvSpPr>
          <p:nvPr>
            <p:ph type="title"/>
          </p:nvPr>
        </p:nvSpPr>
        <p:spPr/>
        <p:txBody>
          <a:bodyPr/>
          <a:lstStyle/>
          <a:p>
            <a:r>
              <a:rPr lang="en-US" dirty="0"/>
              <a:t>Unintentional Injury Death Rate </a:t>
            </a:r>
            <a:br>
              <a:rPr lang="en-US" dirty="0"/>
            </a:br>
            <a:r>
              <a:rPr lang="en-US" dirty="0"/>
              <a:t>2005-2016</a:t>
            </a:r>
          </a:p>
        </p:txBody>
      </p:sp>
      <p:pic>
        <p:nvPicPr>
          <p:cNvPr id="4" name="Content Placeholder 3">
            <a:extLst>
              <a:ext uri="{FF2B5EF4-FFF2-40B4-BE49-F238E27FC236}">
                <a16:creationId xmlns:a16="http://schemas.microsoft.com/office/drawing/2014/main" id="{34B31A50-56B5-4ED9-8194-5CFCC63964E9}"/>
              </a:ext>
            </a:extLst>
          </p:cNvPr>
          <p:cNvPicPr>
            <a:picLocks noGrp="1" noChangeAspect="1"/>
          </p:cNvPicPr>
          <p:nvPr>
            <p:ph idx="1"/>
          </p:nvPr>
        </p:nvPicPr>
        <p:blipFill>
          <a:blip r:embed="rId3"/>
          <a:stretch>
            <a:fillRect/>
          </a:stretch>
        </p:blipFill>
        <p:spPr>
          <a:xfrm>
            <a:off x="1543377" y="1978970"/>
            <a:ext cx="8740203" cy="2983323"/>
          </a:xfrm>
          <a:prstGeom prst="rect">
            <a:avLst/>
          </a:prstGeom>
        </p:spPr>
      </p:pic>
      <p:sp>
        <p:nvSpPr>
          <p:cNvPr id="5" name="TextBox 4">
            <a:extLst>
              <a:ext uri="{FF2B5EF4-FFF2-40B4-BE49-F238E27FC236}">
                <a16:creationId xmlns:a16="http://schemas.microsoft.com/office/drawing/2014/main" id="{872005D5-2DD0-4866-AF4F-7F99ABC0DEC1}"/>
              </a:ext>
            </a:extLst>
          </p:cNvPr>
          <p:cNvSpPr txBox="1"/>
          <p:nvPr/>
        </p:nvSpPr>
        <p:spPr>
          <a:xfrm>
            <a:off x="1257300" y="5363737"/>
            <a:ext cx="10327642" cy="646331"/>
          </a:xfrm>
          <a:prstGeom prst="rect">
            <a:avLst/>
          </a:prstGeom>
          <a:noFill/>
        </p:spPr>
        <p:txBody>
          <a:bodyPr wrap="square" rtlCol="0">
            <a:spAutoFit/>
          </a:bodyPr>
          <a:lstStyle/>
          <a:p>
            <a:r>
              <a:rPr lang="en-US" dirty="0"/>
              <a:t>Accidental or unplanned and typically occur in a short period.  Ex: drowning, motor vehicle </a:t>
            </a:r>
          </a:p>
          <a:p>
            <a:r>
              <a:rPr lang="en-US" dirty="0"/>
              <a:t>crashes, fires, falls and poisoning.  Nassau County’s </a:t>
            </a:r>
            <a:r>
              <a:rPr lang="en-US" b="1" dirty="0">
                <a:solidFill>
                  <a:srgbClr val="FF0000"/>
                </a:solidFill>
              </a:rPr>
              <a:t>increased</a:t>
            </a:r>
            <a:r>
              <a:rPr lang="en-US" dirty="0"/>
              <a:t> by 25% from 2012-2016.</a:t>
            </a:r>
          </a:p>
        </p:txBody>
      </p:sp>
      <p:cxnSp>
        <p:nvCxnSpPr>
          <p:cNvPr id="7" name="Straight Arrow Connector 6">
            <a:extLst>
              <a:ext uri="{FF2B5EF4-FFF2-40B4-BE49-F238E27FC236}">
                <a16:creationId xmlns:a16="http://schemas.microsoft.com/office/drawing/2014/main" id="{9504FE5B-18E2-4C74-9910-B52E613431F6}"/>
              </a:ext>
            </a:extLst>
          </p:cNvPr>
          <p:cNvCxnSpPr>
            <a:cxnSpLocks/>
          </p:cNvCxnSpPr>
          <p:nvPr/>
        </p:nvCxnSpPr>
        <p:spPr>
          <a:xfrm flipH="1">
            <a:off x="9898380" y="1978970"/>
            <a:ext cx="1442437" cy="9471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2837C29-B3E7-48A6-9DC3-09C225F8F1DC}"/>
              </a:ext>
            </a:extLst>
          </p:cNvPr>
          <p:cNvPicPr>
            <a:picLocks noChangeAspect="1"/>
          </p:cNvPicPr>
          <p:nvPr/>
        </p:nvPicPr>
        <p:blipFill>
          <a:blip r:embed="rId4"/>
          <a:stretch>
            <a:fillRect/>
          </a:stretch>
        </p:blipFill>
        <p:spPr>
          <a:xfrm>
            <a:off x="11340817" y="1521265"/>
            <a:ext cx="658425" cy="609653"/>
          </a:xfrm>
          <a:prstGeom prst="rect">
            <a:avLst/>
          </a:prstGeom>
        </p:spPr>
      </p:pic>
    </p:spTree>
    <p:extLst>
      <p:ext uri="{BB962C8B-B14F-4D97-AF65-F5344CB8AC3E}">
        <p14:creationId xmlns:p14="http://schemas.microsoft.com/office/powerpoint/2010/main" val="2453395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45E-8198-43C9-9F0B-FA0E4B28A50E}"/>
              </a:ext>
            </a:extLst>
          </p:cNvPr>
          <p:cNvSpPr>
            <a:spLocks noGrp="1"/>
          </p:cNvSpPr>
          <p:nvPr>
            <p:ph type="title"/>
          </p:nvPr>
        </p:nvSpPr>
        <p:spPr/>
        <p:txBody>
          <a:bodyPr/>
          <a:lstStyle/>
          <a:p>
            <a:r>
              <a:rPr lang="en-US" dirty="0"/>
              <a:t>Traffic Crashes 2007-2016</a:t>
            </a:r>
          </a:p>
        </p:txBody>
      </p:sp>
      <p:pic>
        <p:nvPicPr>
          <p:cNvPr id="4" name="Content Placeholder 3">
            <a:extLst>
              <a:ext uri="{FF2B5EF4-FFF2-40B4-BE49-F238E27FC236}">
                <a16:creationId xmlns:a16="http://schemas.microsoft.com/office/drawing/2014/main" id="{3C0275B5-5DE0-4D49-93BA-701EEE5BE331}"/>
              </a:ext>
            </a:extLst>
          </p:cNvPr>
          <p:cNvPicPr>
            <a:picLocks noGrp="1" noChangeAspect="1"/>
          </p:cNvPicPr>
          <p:nvPr>
            <p:ph idx="1"/>
          </p:nvPr>
        </p:nvPicPr>
        <p:blipFill>
          <a:blip r:embed="rId3"/>
          <a:stretch>
            <a:fillRect/>
          </a:stretch>
        </p:blipFill>
        <p:spPr>
          <a:xfrm>
            <a:off x="1143237" y="1969246"/>
            <a:ext cx="9905526" cy="3807086"/>
          </a:xfrm>
          <a:prstGeom prst="rect">
            <a:avLst/>
          </a:prstGeom>
        </p:spPr>
      </p:pic>
    </p:spTree>
    <p:extLst>
      <p:ext uri="{BB962C8B-B14F-4D97-AF65-F5344CB8AC3E}">
        <p14:creationId xmlns:p14="http://schemas.microsoft.com/office/powerpoint/2010/main" val="2788993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81BC-CAD6-4A17-8194-5AB219EA72BA}"/>
              </a:ext>
            </a:extLst>
          </p:cNvPr>
          <p:cNvSpPr>
            <a:spLocks noGrp="1"/>
          </p:cNvSpPr>
          <p:nvPr>
            <p:ph type="title"/>
          </p:nvPr>
        </p:nvSpPr>
        <p:spPr/>
        <p:txBody>
          <a:bodyPr/>
          <a:lstStyle/>
          <a:p>
            <a:r>
              <a:rPr lang="en-US" dirty="0"/>
              <a:t>Incidence of Alcohol-Suspected Motor Vehicle Traffic Crashes 2007-2016</a:t>
            </a:r>
          </a:p>
        </p:txBody>
      </p:sp>
      <p:pic>
        <p:nvPicPr>
          <p:cNvPr id="4" name="Content Placeholder 3">
            <a:extLst>
              <a:ext uri="{FF2B5EF4-FFF2-40B4-BE49-F238E27FC236}">
                <a16:creationId xmlns:a16="http://schemas.microsoft.com/office/drawing/2014/main" id="{8795F353-744D-4C8F-BD86-7E7598875A3C}"/>
              </a:ext>
            </a:extLst>
          </p:cNvPr>
          <p:cNvPicPr>
            <a:picLocks noGrp="1" noChangeAspect="1"/>
          </p:cNvPicPr>
          <p:nvPr>
            <p:ph idx="1"/>
          </p:nvPr>
        </p:nvPicPr>
        <p:blipFill>
          <a:blip r:embed="rId3"/>
          <a:stretch>
            <a:fillRect/>
          </a:stretch>
        </p:blipFill>
        <p:spPr>
          <a:xfrm>
            <a:off x="2064342" y="1951464"/>
            <a:ext cx="8738291" cy="2837812"/>
          </a:xfrm>
          <a:prstGeom prst="rect">
            <a:avLst/>
          </a:prstGeom>
        </p:spPr>
      </p:pic>
      <p:sp>
        <p:nvSpPr>
          <p:cNvPr id="5" name="TextBox 4">
            <a:extLst>
              <a:ext uri="{FF2B5EF4-FFF2-40B4-BE49-F238E27FC236}">
                <a16:creationId xmlns:a16="http://schemas.microsoft.com/office/drawing/2014/main" id="{B88B649C-30CB-4ED9-9AC7-F462F8045E01}"/>
              </a:ext>
            </a:extLst>
          </p:cNvPr>
          <p:cNvSpPr txBox="1"/>
          <p:nvPr/>
        </p:nvSpPr>
        <p:spPr>
          <a:xfrm>
            <a:off x="2064343" y="5229922"/>
            <a:ext cx="9283338" cy="646331"/>
          </a:xfrm>
          <a:prstGeom prst="rect">
            <a:avLst/>
          </a:prstGeom>
          <a:noFill/>
        </p:spPr>
        <p:txBody>
          <a:bodyPr wrap="square" rtlCol="0">
            <a:spAutoFit/>
          </a:bodyPr>
          <a:lstStyle/>
          <a:p>
            <a:r>
              <a:rPr lang="en-US" dirty="0"/>
              <a:t>Nassau County saw a 42% decrease in the incidence of alcohol-suspected motor vehicle</a:t>
            </a:r>
          </a:p>
          <a:p>
            <a:r>
              <a:rPr lang="en-US" dirty="0"/>
              <a:t>crashes from 2007-2016.</a:t>
            </a:r>
          </a:p>
        </p:txBody>
      </p:sp>
    </p:spTree>
    <p:extLst>
      <p:ext uri="{BB962C8B-B14F-4D97-AF65-F5344CB8AC3E}">
        <p14:creationId xmlns:p14="http://schemas.microsoft.com/office/powerpoint/2010/main" val="1965407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ctrTitle"/>
          </p:nvPr>
        </p:nvSpPr>
        <p:spPr>
          <a:xfrm>
            <a:off x="2286000" y="2362201"/>
            <a:ext cx="7772400" cy="1470025"/>
          </a:xfrm>
        </p:spPr>
        <p:txBody>
          <a:bodyPr/>
          <a:lstStyle/>
          <a:p>
            <a:r>
              <a:rPr lang="en-US" altLang="en-US" dirty="0"/>
              <a:t>Social and Behavioral Health</a:t>
            </a:r>
          </a:p>
        </p:txBody>
      </p:sp>
    </p:spTree>
    <p:extLst>
      <p:ext uri="{BB962C8B-B14F-4D97-AF65-F5344CB8AC3E}">
        <p14:creationId xmlns:p14="http://schemas.microsoft.com/office/powerpoint/2010/main" val="384492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Nassau CHIP and Agenda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21" y="1593060"/>
            <a:ext cx="2288840" cy="162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a:extLst>
              <a:ext uri="{FF2B5EF4-FFF2-40B4-BE49-F238E27FC236}">
                <a16:creationId xmlns:a16="http://schemas.microsoft.com/office/drawing/2014/main" id="{B93BDFCE-92F5-4894-BB06-A16E3D9458A6}"/>
              </a:ext>
            </a:extLst>
          </p:cNvPr>
          <p:cNvGraphicFramePr>
            <a:graphicFrameLocks noChangeAspect="1"/>
          </p:cNvGraphicFramePr>
          <p:nvPr>
            <p:extLst>
              <p:ext uri="{D42A27DB-BD31-4B8C-83A1-F6EECF244321}">
                <p14:modId xmlns:p14="http://schemas.microsoft.com/office/powerpoint/2010/main" val="3087864483"/>
              </p:ext>
            </p:extLst>
          </p:nvPr>
        </p:nvGraphicFramePr>
        <p:xfrm>
          <a:off x="3534937" y="1593059"/>
          <a:ext cx="3245005" cy="4187221"/>
        </p:xfrm>
        <a:graphic>
          <a:graphicData uri="http://schemas.openxmlformats.org/presentationml/2006/ole">
            <mc:AlternateContent xmlns:mc="http://schemas.openxmlformats.org/markup-compatibility/2006">
              <mc:Choice xmlns:v="urn:schemas-microsoft-com:vml" Requires="v">
                <p:oleObj spid="_x0000_s1091" name="PDF" r:id="rId5" imgW="0" imgH="360" progId="FoxitPhantomPDF.Document">
                  <p:embed/>
                </p:oleObj>
              </mc:Choice>
              <mc:Fallback>
                <p:oleObj name="PDF" r:id="rId5" imgW="0" imgH="360" progId="FoxitPhantomPDF.Document">
                  <p:embed/>
                  <p:pic>
                    <p:nvPicPr>
                      <p:cNvPr id="0" name=""/>
                      <p:cNvPicPr/>
                      <p:nvPr/>
                    </p:nvPicPr>
                    <p:blipFill>
                      <a:blip r:embed="rId6"/>
                      <a:stretch>
                        <a:fillRect/>
                      </a:stretch>
                    </p:blipFill>
                    <p:spPr>
                      <a:xfrm>
                        <a:off x="3534937" y="1593059"/>
                        <a:ext cx="3245005" cy="4187221"/>
                      </a:xfrm>
                      <a:prstGeom prst="rect">
                        <a:avLst/>
                      </a:prstGeom>
                      <a:ln>
                        <a:solidFill>
                          <a:schemeClr val="tx1"/>
                        </a:solidFill>
                      </a:ln>
                    </p:spPr>
                  </p:pic>
                </p:oleObj>
              </mc:Fallback>
            </mc:AlternateContent>
          </a:graphicData>
        </a:graphic>
      </p:graphicFrame>
      <p:sp>
        <p:nvSpPr>
          <p:cNvPr id="5" name="TextBox 4">
            <a:extLst>
              <a:ext uri="{FF2B5EF4-FFF2-40B4-BE49-F238E27FC236}">
                <a16:creationId xmlns:a16="http://schemas.microsoft.com/office/drawing/2014/main" id="{A91A8D1C-311A-4584-B2CB-03EB5C30598A}"/>
              </a:ext>
            </a:extLst>
          </p:cNvPr>
          <p:cNvSpPr txBox="1"/>
          <p:nvPr/>
        </p:nvSpPr>
        <p:spPr>
          <a:xfrm>
            <a:off x="7415561" y="1761893"/>
            <a:ext cx="4314001" cy="3693319"/>
          </a:xfrm>
          <a:prstGeom prst="rect">
            <a:avLst/>
          </a:prstGeom>
          <a:noFill/>
        </p:spPr>
        <p:txBody>
          <a:bodyPr wrap="none" rtlCol="0">
            <a:spAutoFit/>
          </a:bodyPr>
          <a:lstStyle/>
          <a:p>
            <a:r>
              <a:rPr lang="en-US" b="1" dirty="0"/>
              <a:t>MAPP Process:  Step three of six</a:t>
            </a:r>
          </a:p>
          <a:p>
            <a:endParaRPr lang="en-US" dirty="0"/>
          </a:p>
          <a:p>
            <a:pPr marL="342900" indent="-342900">
              <a:buAutoNum type="arabicPeriod"/>
            </a:pPr>
            <a:r>
              <a:rPr lang="en-US" dirty="0"/>
              <a:t>Present new assessment results</a:t>
            </a:r>
          </a:p>
          <a:p>
            <a:pPr marL="342900" indent="-342900">
              <a:buAutoNum type="arabicPeriod"/>
            </a:pPr>
            <a:endParaRPr lang="en-US" dirty="0"/>
          </a:p>
          <a:p>
            <a:pPr marL="342900" indent="-342900">
              <a:buAutoNum type="arabicPeriod"/>
            </a:pPr>
            <a:r>
              <a:rPr lang="en-US" dirty="0"/>
              <a:t>Group Discussion</a:t>
            </a:r>
          </a:p>
          <a:p>
            <a:pPr marL="342900" indent="-342900">
              <a:buAutoNum type="arabicPeriod"/>
            </a:pPr>
            <a:endParaRPr lang="en-US" dirty="0"/>
          </a:p>
          <a:p>
            <a:pPr marL="342900" indent="-342900">
              <a:buFontTx/>
              <a:buAutoNum type="arabicPeriod"/>
            </a:pPr>
            <a:r>
              <a:rPr lang="en-US" dirty="0"/>
              <a:t>Prioritize and Vote on top 3-5 Issues</a:t>
            </a:r>
          </a:p>
          <a:p>
            <a:pPr marL="342900" indent="-342900">
              <a:buAutoNum type="arabicPeriod"/>
            </a:pPr>
            <a:endParaRPr lang="en-US" dirty="0"/>
          </a:p>
          <a:p>
            <a:pPr marL="342900" indent="-342900">
              <a:buAutoNum type="arabicPeriod"/>
            </a:pPr>
            <a:r>
              <a:rPr lang="en-US" dirty="0"/>
              <a:t>Recruit for Workgroup members</a:t>
            </a:r>
          </a:p>
          <a:p>
            <a:pPr marL="342900" indent="-342900">
              <a:buAutoNum type="arabicPeriod"/>
            </a:pPr>
            <a:endParaRPr lang="en-US" dirty="0"/>
          </a:p>
          <a:p>
            <a:pPr marL="342900" indent="-342900">
              <a:buAutoNum type="arabicPeriod"/>
            </a:pPr>
            <a:r>
              <a:rPr lang="en-US" dirty="0"/>
              <a:t>Oct-Dec Plan Development – Goals</a:t>
            </a:r>
          </a:p>
          <a:p>
            <a:pPr marL="342900" indent="-342900">
              <a:buAutoNum type="arabicPeriod"/>
            </a:pPr>
            <a:endParaRPr lang="en-US" dirty="0"/>
          </a:p>
          <a:p>
            <a:pPr marL="342900" indent="-342900">
              <a:buAutoNum type="arabicPeriod"/>
            </a:pPr>
            <a:r>
              <a:rPr lang="en-US" dirty="0"/>
              <a:t>January 2019 – share new CHIP</a:t>
            </a:r>
          </a:p>
        </p:txBody>
      </p:sp>
      <p:pic>
        <p:nvPicPr>
          <p:cNvPr id="3" name="Picture 2">
            <a:extLst>
              <a:ext uri="{FF2B5EF4-FFF2-40B4-BE49-F238E27FC236}">
                <a16:creationId xmlns:a16="http://schemas.microsoft.com/office/drawing/2014/main" id="{6D00A839-735C-4A32-B473-11B43B979FA8}"/>
              </a:ext>
            </a:extLst>
          </p:cNvPr>
          <p:cNvPicPr>
            <a:picLocks noChangeAspect="1"/>
          </p:cNvPicPr>
          <p:nvPr/>
        </p:nvPicPr>
        <p:blipFill>
          <a:blip r:embed="rId7"/>
          <a:stretch>
            <a:fillRect/>
          </a:stretch>
        </p:blipFill>
        <p:spPr>
          <a:xfrm>
            <a:off x="609600" y="3624146"/>
            <a:ext cx="2493903" cy="2263697"/>
          </a:xfrm>
          <a:prstGeom prst="rect">
            <a:avLst/>
          </a:prstGeom>
        </p:spPr>
      </p:pic>
    </p:spTree>
    <p:extLst>
      <p:ext uri="{BB962C8B-B14F-4D97-AF65-F5344CB8AC3E}">
        <p14:creationId xmlns:p14="http://schemas.microsoft.com/office/powerpoint/2010/main" val="3659708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Youth Who Report Using Substances in Past 30 Days 2016</a:t>
            </a:r>
          </a:p>
        </p:txBody>
      </p:sp>
      <p:pic>
        <p:nvPicPr>
          <p:cNvPr id="7" name="Picture 6">
            <a:extLst>
              <a:ext uri="{FF2B5EF4-FFF2-40B4-BE49-F238E27FC236}">
                <a16:creationId xmlns:a16="http://schemas.microsoft.com/office/drawing/2014/main" id="{38E192FB-38E6-4715-99AA-14B45DA97804}"/>
              </a:ext>
            </a:extLst>
          </p:cNvPr>
          <p:cNvPicPr>
            <a:picLocks noChangeAspect="1"/>
          </p:cNvPicPr>
          <p:nvPr/>
        </p:nvPicPr>
        <p:blipFill>
          <a:blip r:embed="rId3"/>
          <a:stretch>
            <a:fillRect/>
          </a:stretch>
        </p:blipFill>
        <p:spPr>
          <a:xfrm>
            <a:off x="1037063" y="1975327"/>
            <a:ext cx="10173205" cy="3700644"/>
          </a:xfrm>
          <a:prstGeom prst="rect">
            <a:avLst/>
          </a:prstGeom>
        </p:spPr>
      </p:pic>
    </p:spTree>
    <p:extLst>
      <p:ext uri="{BB962C8B-B14F-4D97-AF65-F5344CB8AC3E}">
        <p14:creationId xmlns:p14="http://schemas.microsoft.com/office/powerpoint/2010/main" val="3194443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F06B-70DF-4679-B194-C60C53D6B289}"/>
              </a:ext>
            </a:extLst>
          </p:cNvPr>
          <p:cNvSpPr>
            <a:spLocks noGrp="1"/>
          </p:cNvSpPr>
          <p:nvPr>
            <p:ph type="title"/>
          </p:nvPr>
        </p:nvSpPr>
        <p:spPr/>
        <p:txBody>
          <a:bodyPr/>
          <a:lstStyle/>
          <a:p>
            <a:r>
              <a:rPr lang="en-US" dirty="0"/>
              <a:t>Past 30 Trend in Substance Use for Youth 2006-2016</a:t>
            </a:r>
          </a:p>
        </p:txBody>
      </p:sp>
      <p:pic>
        <p:nvPicPr>
          <p:cNvPr id="7" name="Picture 6">
            <a:extLst>
              <a:ext uri="{FF2B5EF4-FFF2-40B4-BE49-F238E27FC236}">
                <a16:creationId xmlns:a16="http://schemas.microsoft.com/office/drawing/2014/main" id="{7BCD545A-C995-41DA-A7DC-43A5FDC6C8C8}"/>
              </a:ext>
            </a:extLst>
          </p:cNvPr>
          <p:cNvPicPr>
            <a:picLocks noChangeAspect="1"/>
          </p:cNvPicPr>
          <p:nvPr/>
        </p:nvPicPr>
        <p:blipFill>
          <a:blip r:embed="rId3"/>
          <a:stretch>
            <a:fillRect/>
          </a:stretch>
        </p:blipFill>
        <p:spPr>
          <a:xfrm>
            <a:off x="1792008" y="1504503"/>
            <a:ext cx="8355601" cy="4707904"/>
          </a:xfrm>
          <a:prstGeom prst="rect">
            <a:avLst/>
          </a:prstGeom>
        </p:spPr>
      </p:pic>
    </p:spTree>
    <p:extLst>
      <p:ext uri="{BB962C8B-B14F-4D97-AF65-F5344CB8AC3E}">
        <p14:creationId xmlns:p14="http://schemas.microsoft.com/office/powerpoint/2010/main" val="3403052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ctrTitle"/>
          </p:nvPr>
        </p:nvSpPr>
        <p:spPr>
          <a:xfrm>
            <a:off x="2286000" y="2362201"/>
            <a:ext cx="7772400" cy="1470025"/>
          </a:xfrm>
        </p:spPr>
        <p:txBody>
          <a:bodyPr/>
          <a:lstStyle/>
          <a:p>
            <a:r>
              <a:rPr lang="en-US" altLang="en-US" dirty="0"/>
              <a:t>Maternal and Child</a:t>
            </a:r>
            <a:br>
              <a:rPr lang="en-US" altLang="en-US" dirty="0"/>
            </a:br>
            <a:r>
              <a:rPr lang="en-US" altLang="en-US" dirty="0"/>
              <a:t>Health Behaviors</a:t>
            </a:r>
          </a:p>
        </p:txBody>
      </p:sp>
    </p:spTree>
    <p:extLst>
      <p:ext uri="{BB962C8B-B14F-4D97-AF65-F5344CB8AC3E}">
        <p14:creationId xmlns:p14="http://schemas.microsoft.com/office/powerpoint/2010/main" val="955371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513F7-D0DF-4F99-B571-777C06B62264}"/>
              </a:ext>
            </a:extLst>
          </p:cNvPr>
          <p:cNvSpPr>
            <a:spLocks noGrp="1"/>
          </p:cNvSpPr>
          <p:nvPr>
            <p:ph type="title"/>
          </p:nvPr>
        </p:nvSpPr>
        <p:spPr/>
        <p:txBody>
          <a:bodyPr/>
          <a:lstStyle/>
          <a:p>
            <a:r>
              <a:rPr lang="en-US" dirty="0"/>
              <a:t>Birth Rates of Mothers 15-19 by Race 2005-2016</a:t>
            </a:r>
          </a:p>
        </p:txBody>
      </p:sp>
      <p:pic>
        <p:nvPicPr>
          <p:cNvPr id="5" name="Picture 4">
            <a:extLst>
              <a:ext uri="{FF2B5EF4-FFF2-40B4-BE49-F238E27FC236}">
                <a16:creationId xmlns:a16="http://schemas.microsoft.com/office/drawing/2014/main" id="{E8E764E9-35CA-4B98-8076-4ED2BA9DFF1A}"/>
              </a:ext>
            </a:extLst>
          </p:cNvPr>
          <p:cNvPicPr>
            <a:picLocks noChangeAspect="1"/>
          </p:cNvPicPr>
          <p:nvPr/>
        </p:nvPicPr>
        <p:blipFill>
          <a:blip r:embed="rId3"/>
          <a:stretch>
            <a:fillRect/>
          </a:stretch>
        </p:blipFill>
        <p:spPr>
          <a:xfrm>
            <a:off x="1538870" y="1599386"/>
            <a:ext cx="8739656" cy="4257384"/>
          </a:xfrm>
          <a:prstGeom prst="rect">
            <a:avLst/>
          </a:prstGeom>
        </p:spPr>
      </p:pic>
    </p:spTree>
    <p:extLst>
      <p:ext uri="{BB962C8B-B14F-4D97-AF65-F5344CB8AC3E}">
        <p14:creationId xmlns:p14="http://schemas.microsoft.com/office/powerpoint/2010/main" val="2546874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Repeat Birth Rate of Mothers </a:t>
            </a:r>
            <a:br>
              <a:rPr lang="en-US" altLang="en-US" dirty="0"/>
            </a:br>
            <a:r>
              <a:rPr lang="en-US" altLang="en-US" dirty="0"/>
              <a:t>Ages 15-19 by Race </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973954053"/>
              </p:ext>
            </p:extLst>
          </p:nvPr>
        </p:nvGraphicFramePr>
        <p:xfrm>
          <a:off x="609097" y="1489892"/>
          <a:ext cx="109728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7AC2957F-F4C8-4A69-ADEB-3F8ECA58371F}"/>
              </a:ext>
            </a:extLst>
          </p:cNvPr>
          <p:cNvPicPr>
            <a:picLocks noChangeAspect="1"/>
          </p:cNvPicPr>
          <p:nvPr/>
        </p:nvPicPr>
        <p:blipFill>
          <a:blip r:embed="rId4"/>
          <a:stretch>
            <a:fillRect/>
          </a:stretch>
        </p:blipFill>
        <p:spPr>
          <a:xfrm>
            <a:off x="1806498" y="1813575"/>
            <a:ext cx="8604685" cy="3878598"/>
          </a:xfrm>
          <a:prstGeom prst="rect">
            <a:avLst/>
          </a:prstGeom>
        </p:spPr>
      </p:pic>
      <p:cxnSp>
        <p:nvCxnSpPr>
          <p:cNvPr id="5" name="Straight Arrow Connector 4">
            <a:extLst>
              <a:ext uri="{FF2B5EF4-FFF2-40B4-BE49-F238E27FC236}">
                <a16:creationId xmlns:a16="http://schemas.microsoft.com/office/drawing/2014/main" id="{C0EC0B75-3C62-469C-B2F3-1512904A86E6}"/>
              </a:ext>
            </a:extLst>
          </p:cNvPr>
          <p:cNvCxnSpPr/>
          <p:nvPr/>
        </p:nvCxnSpPr>
        <p:spPr>
          <a:xfrm flipH="1">
            <a:off x="9902283" y="1973766"/>
            <a:ext cx="1248937" cy="6690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7C67F4D-1561-40B9-9E2B-D38282B40883}"/>
              </a:ext>
            </a:extLst>
          </p:cNvPr>
          <p:cNvPicPr>
            <a:picLocks noChangeAspect="1"/>
          </p:cNvPicPr>
          <p:nvPr/>
        </p:nvPicPr>
        <p:blipFill>
          <a:blip r:embed="rId5"/>
          <a:stretch>
            <a:fillRect/>
          </a:stretch>
        </p:blipFill>
        <p:spPr>
          <a:xfrm>
            <a:off x="11139565" y="1417638"/>
            <a:ext cx="658425" cy="609653"/>
          </a:xfrm>
          <a:prstGeom prst="rect">
            <a:avLst/>
          </a:prstGeom>
        </p:spPr>
      </p:pic>
    </p:spTree>
    <p:extLst>
      <p:ext uri="{BB962C8B-B14F-4D97-AF65-F5344CB8AC3E}">
        <p14:creationId xmlns:p14="http://schemas.microsoft.com/office/powerpoint/2010/main" val="155451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Infant Mortality Rate – All Races</a:t>
            </a:r>
          </a:p>
        </p:txBody>
      </p:sp>
      <p:graphicFrame>
        <p:nvGraphicFramePr>
          <p:cNvPr id="9" name="Content Placeholder 6"/>
          <p:cNvGraphicFramePr>
            <a:graphicFrameLocks noGrp="1"/>
          </p:cNvGraphicFramePr>
          <p:nvPr>
            <p:ph idx="1"/>
            <p:extLst/>
          </p:nvPr>
        </p:nvGraphicFramePr>
        <p:xfrm>
          <a:off x="609600" y="1600200"/>
          <a:ext cx="10972800" cy="4269485"/>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2E369B12-7721-49CF-889E-69FDC7CF653D}"/>
              </a:ext>
            </a:extLst>
          </p:cNvPr>
          <p:cNvPicPr>
            <a:picLocks noChangeAspect="1"/>
          </p:cNvPicPr>
          <p:nvPr/>
        </p:nvPicPr>
        <p:blipFill>
          <a:blip r:embed="rId4"/>
          <a:stretch>
            <a:fillRect/>
          </a:stretch>
        </p:blipFill>
        <p:spPr>
          <a:xfrm>
            <a:off x="1376776" y="1600200"/>
            <a:ext cx="9438448" cy="4086923"/>
          </a:xfrm>
          <a:prstGeom prst="rect">
            <a:avLst/>
          </a:prstGeom>
        </p:spPr>
      </p:pic>
    </p:spTree>
    <p:extLst>
      <p:ext uri="{BB962C8B-B14F-4D97-AF65-F5344CB8AC3E}">
        <p14:creationId xmlns:p14="http://schemas.microsoft.com/office/powerpoint/2010/main" val="3487999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Infant Mortality Rates by Race</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3534216380"/>
              </p:ext>
            </p:extLst>
          </p:nvPr>
        </p:nvGraphicFramePr>
        <p:xfrm>
          <a:off x="587298"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CB89704D-0509-4363-81A6-0D61917CD8E5}"/>
              </a:ext>
            </a:extLst>
          </p:cNvPr>
          <p:cNvPicPr>
            <a:picLocks noChangeAspect="1"/>
          </p:cNvPicPr>
          <p:nvPr/>
        </p:nvPicPr>
        <p:blipFill>
          <a:blip r:embed="rId4"/>
          <a:stretch>
            <a:fillRect/>
          </a:stretch>
        </p:blipFill>
        <p:spPr>
          <a:xfrm>
            <a:off x="1703417" y="1413431"/>
            <a:ext cx="8785165" cy="4302938"/>
          </a:xfrm>
          <a:prstGeom prst="rect">
            <a:avLst/>
          </a:prstGeom>
        </p:spPr>
      </p:pic>
      <p:cxnSp>
        <p:nvCxnSpPr>
          <p:cNvPr id="6" name="Straight Arrow Connector 5">
            <a:extLst>
              <a:ext uri="{FF2B5EF4-FFF2-40B4-BE49-F238E27FC236}">
                <a16:creationId xmlns:a16="http://schemas.microsoft.com/office/drawing/2014/main" id="{5BED1B1C-328F-47F1-8CE8-0B164054DA1D}"/>
              </a:ext>
            </a:extLst>
          </p:cNvPr>
          <p:cNvCxnSpPr>
            <a:cxnSpLocks/>
          </p:cNvCxnSpPr>
          <p:nvPr/>
        </p:nvCxnSpPr>
        <p:spPr>
          <a:xfrm flipH="1">
            <a:off x="9667117" y="2220084"/>
            <a:ext cx="1282389" cy="869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50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Percent of Total Births with Low Birth Weight by Race</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066787800"/>
              </p:ext>
            </p:extLst>
          </p:nvPr>
        </p:nvGraphicFramePr>
        <p:xfrm>
          <a:off x="609600" y="1687977"/>
          <a:ext cx="109728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A08A01E0-3486-4912-96BD-731267958152}"/>
              </a:ext>
            </a:extLst>
          </p:cNvPr>
          <p:cNvPicPr>
            <a:picLocks noChangeAspect="1"/>
          </p:cNvPicPr>
          <p:nvPr/>
        </p:nvPicPr>
        <p:blipFill>
          <a:blip r:embed="rId4"/>
          <a:stretch>
            <a:fillRect/>
          </a:stretch>
        </p:blipFill>
        <p:spPr>
          <a:xfrm>
            <a:off x="1467674" y="1728068"/>
            <a:ext cx="8626776" cy="4271288"/>
          </a:xfrm>
          <a:prstGeom prst="rect">
            <a:avLst/>
          </a:prstGeom>
        </p:spPr>
      </p:pic>
      <p:cxnSp>
        <p:nvCxnSpPr>
          <p:cNvPr id="6" name="Straight Arrow Connector 5">
            <a:extLst>
              <a:ext uri="{FF2B5EF4-FFF2-40B4-BE49-F238E27FC236}">
                <a16:creationId xmlns:a16="http://schemas.microsoft.com/office/drawing/2014/main" id="{69C3601E-C293-4E3C-B2FE-7719584EA6F7}"/>
              </a:ext>
            </a:extLst>
          </p:cNvPr>
          <p:cNvCxnSpPr>
            <a:cxnSpLocks/>
          </p:cNvCxnSpPr>
          <p:nvPr/>
        </p:nvCxnSpPr>
        <p:spPr>
          <a:xfrm flipH="1">
            <a:off x="9311268" y="1505415"/>
            <a:ext cx="1694986" cy="6579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BCF2826-3BC5-4E38-9213-235578C41A7A}"/>
              </a:ext>
            </a:extLst>
          </p:cNvPr>
          <p:cNvPicPr>
            <a:picLocks noChangeAspect="1"/>
          </p:cNvPicPr>
          <p:nvPr/>
        </p:nvPicPr>
        <p:blipFill>
          <a:blip r:embed="rId5"/>
          <a:stretch>
            <a:fillRect/>
          </a:stretch>
        </p:blipFill>
        <p:spPr>
          <a:xfrm>
            <a:off x="11006254" y="990547"/>
            <a:ext cx="658425" cy="609653"/>
          </a:xfrm>
          <a:prstGeom prst="rect">
            <a:avLst/>
          </a:prstGeom>
        </p:spPr>
      </p:pic>
    </p:spTree>
    <p:extLst>
      <p:ext uri="{BB962C8B-B14F-4D97-AF65-F5344CB8AC3E}">
        <p14:creationId xmlns:p14="http://schemas.microsoft.com/office/powerpoint/2010/main" val="2020400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Percent of Births to Mothers with No Prenatal Care by Race</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7700271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AB236858-34EE-4DBB-AE5D-D45FF8471A10}"/>
              </a:ext>
            </a:extLst>
          </p:cNvPr>
          <p:cNvPicPr>
            <a:picLocks noChangeAspect="1"/>
          </p:cNvPicPr>
          <p:nvPr/>
        </p:nvPicPr>
        <p:blipFill>
          <a:blip r:embed="rId4"/>
          <a:stretch>
            <a:fillRect/>
          </a:stretch>
        </p:blipFill>
        <p:spPr>
          <a:xfrm>
            <a:off x="1326994" y="1600200"/>
            <a:ext cx="9038225" cy="4114117"/>
          </a:xfrm>
          <a:prstGeom prst="rect">
            <a:avLst/>
          </a:prstGeom>
        </p:spPr>
      </p:pic>
      <p:cxnSp>
        <p:nvCxnSpPr>
          <p:cNvPr id="4" name="Straight Arrow Connector 3">
            <a:extLst>
              <a:ext uri="{FF2B5EF4-FFF2-40B4-BE49-F238E27FC236}">
                <a16:creationId xmlns:a16="http://schemas.microsoft.com/office/drawing/2014/main" id="{458AD104-8128-409F-ABB5-74141E843F22}"/>
              </a:ext>
            </a:extLst>
          </p:cNvPr>
          <p:cNvCxnSpPr/>
          <p:nvPr/>
        </p:nvCxnSpPr>
        <p:spPr>
          <a:xfrm flipH="1">
            <a:off x="9233210" y="3088888"/>
            <a:ext cx="1416205" cy="6021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901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3DDF-E011-4265-99EC-9FE39CF727ED}"/>
              </a:ext>
            </a:extLst>
          </p:cNvPr>
          <p:cNvSpPr>
            <a:spLocks noGrp="1"/>
          </p:cNvSpPr>
          <p:nvPr>
            <p:ph type="title"/>
          </p:nvPr>
        </p:nvSpPr>
        <p:spPr/>
        <p:txBody>
          <a:bodyPr/>
          <a:lstStyle/>
          <a:p>
            <a:r>
              <a:rPr lang="en-US" dirty="0"/>
              <a:t>Health Disparities</a:t>
            </a:r>
          </a:p>
        </p:txBody>
      </p:sp>
      <p:sp>
        <p:nvSpPr>
          <p:cNvPr id="3" name="Rectangle 2">
            <a:extLst>
              <a:ext uri="{FF2B5EF4-FFF2-40B4-BE49-F238E27FC236}">
                <a16:creationId xmlns:a16="http://schemas.microsoft.com/office/drawing/2014/main" id="{0DD7B107-5BBC-4D3F-9375-77E936674A0F}"/>
              </a:ext>
            </a:extLst>
          </p:cNvPr>
          <p:cNvSpPr/>
          <p:nvPr/>
        </p:nvSpPr>
        <p:spPr>
          <a:xfrm>
            <a:off x="1081668" y="1628078"/>
            <a:ext cx="10392936" cy="4271875"/>
          </a:xfrm>
          <a:prstGeom prst="rect">
            <a:avLst/>
          </a:prstGeom>
        </p:spPr>
        <p:txBody>
          <a:bodyPr wrap="square">
            <a:spAutoFit/>
          </a:bodyPr>
          <a:lstStyle/>
          <a:p>
            <a:pPr>
              <a:lnSpc>
                <a:spcPct val="107000"/>
              </a:lnSpc>
              <a:spcBef>
                <a:spcPts val="200"/>
              </a:spcBef>
              <a:spcAft>
                <a:spcPts val="400"/>
              </a:spcAft>
            </a:pPr>
            <a:r>
              <a:rPr lang="en-US" sz="2400" b="1"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Elevating the Social</a:t>
            </a:r>
            <a:r>
              <a:rPr lang="en-US" sz="2400" b="1" spc="-15"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 </a:t>
            </a:r>
            <a:r>
              <a:rPr lang="en-US" sz="2400" b="1"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Determinants</a:t>
            </a:r>
            <a:r>
              <a:rPr lang="en-US" sz="2400" b="1" spc="-10"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 </a:t>
            </a:r>
            <a:r>
              <a:rPr lang="en-US" sz="2400" b="1"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of</a:t>
            </a:r>
            <a:r>
              <a:rPr lang="en-US" sz="2400" b="1" spc="-15"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 </a:t>
            </a:r>
            <a:r>
              <a:rPr lang="en-US" sz="2400" b="1" dirty="0">
                <a:solidFill>
                  <a:srgbClr val="31849B"/>
                </a:solidFill>
                <a:latin typeface="Franklin Gothic Book" panose="020B0503020102020204" pitchFamily="34" charset="0"/>
                <a:ea typeface="Arial" panose="020B0604020202020204" pitchFamily="34" charset="0"/>
                <a:cs typeface="Times New Roman" panose="02020603050405020304" pitchFamily="18" charset="0"/>
              </a:rPr>
              <a:t>Health</a:t>
            </a:r>
            <a:endParaRPr lang="en-US" sz="2400" b="1" dirty="0">
              <a:solidFill>
                <a:srgbClr val="31849B"/>
              </a:solidFill>
              <a:latin typeface="Franklin Gothic Book" panose="020B0503020102020204" pitchFamily="34" charset="0"/>
              <a:ea typeface="Times New Roman" panose="02020603050405020304" pitchFamily="18" charset="0"/>
              <a:cs typeface="Times New Roman" panose="02020603050405020304" pitchFamily="18" charset="0"/>
            </a:endParaRPr>
          </a:p>
          <a:p>
            <a:pPr>
              <a:lnSpc>
                <a:spcPct val="107000"/>
              </a:lnSpc>
              <a:spcAft>
                <a:spcPts val="1000"/>
              </a:spcAft>
            </a:pPr>
            <a:r>
              <a:rPr lang="en-US" dirty="0">
                <a:latin typeface="Franklin Gothic Book" panose="020B0503020102020204" pitchFamily="34" charset="0"/>
                <a:ea typeface="Times New Roman" panose="02020603050405020304" pitchFamily="18" charset="0"/>
                <a:cs typeface="Times New Roman" panose="02020603050405020304" pitchFamily="18" charset="0"/>
              </a:rPr>
              <a:t>Ensuring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right</a:t>
            </a:r>
            <a:r>
              <a:rPr lang="en-US" b="1"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to health by</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t>
            </a:r>
          </a:p>
          <a:p>
            <a:pPr marL="800100" lvl="1" indent="-342900">
              <a:lnSpc>
                <a:spcPct val="107000"/>
              </a:lnSpc>
              <a:spcAft>
                <a:spcPts val="1000"/>
              </a:spcAft>
              <a:buFont typeface="+mj-lt"/>
              <a:buAutoNum type="arabicPeriod"/>
            </a:pPr>
            <a:r>
              <a:rPr lang="en-US" dirty="0">
                <a:latin typeface="Franklin Gothic Book" panose="020B0503020102020204" pitchFamily="34" charset="0"/>
                <a:ea typeface="Times New Roman" panose="02020603050405020304" pitchFamily="18" charset="0"/>
                <a:cs typeface="Times New Roman" panose="02020603050405020304" pitchFamily="18" charset="0"/>
              </a:rPr>
              <a:t>Creating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c</a:t>
            </a:r>
            <a:r>
              <a:rPr lang="en-US" dirty="0">
                <a:latin typeface="Franklin Gothic Book" panose="020B0503020102020204" pitchFamily="34" charset="0"/>
                <a:ea typeface="Times New Roman" panose="02020603050405020304" pitchFamily="18" charset="0"/>
                <a:cs typeface="Times New Roman" panose="02020603050405020304" pitchFamily="18" charset="0"/>
              </a:rPr>
              <a:t>onditions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that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enable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good</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a:t>
            </a:r>
          </a:p>
          <a:p>
            <a:pPr marL="800100" lvl="1" indent="-342900">
              <a:lnSpc>
                <a:spcPct val="107000"/>
              </a:lnSpc>
              <a:spcAft>
                <a:spcPts val="1000"/>
              </a:spcAft>
              <a:buFont typeface="+mj-lt"/>
              <a:buAutoNum type="arabicPeriod"/>
            </a:pPr>
            <a:r>
              <a:rPr lang="en-US" dirty="0">
                <a:latin typeface="Franklin Gothic Book" panose="020B0503020102020204" pitchFamily="34" charset="0"/>
                <a:ea typeface="Times New Roman" panose="02020603050405020304" pitchFamily="18" charset="0"/>
                <a:cs typeface="Times New Roman" panose="02020603050405020304" pitchFamily="18" charset="0"/>
              </a:rPr>
              <a:t>Acknowledging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inequities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that perpetuate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poor</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a:t>
            </a:r>
            <a:r>
              <a:rPr lang="en-US" spc="485" dirty="0">
                <a:latin typeface="Franklin Gothic Book" panose="020B0503020102020204" pitchFamily="34" charset="0"/>
                <a:ea typeface="Times New Roman" panose="02020603050405020304" pitchFamily="18" charset="0"/>
                <a:cs typeface="Times New Roman" panose="02020603050405020304" pitchFamily="18" charset="0"/>
              </a:rPr>
              <a:t> </a:t>
            </a:r>
          </a:p>
          <a:p>
            <a:pPr marL="800100" lvl="1" indent="-342900">
              <a:lnSpc>
                <a:spcPct val="107000"/>
              </a:lnSpc>
              <a:spcAft>
                <a:spcPts val="1000"/>
              </a:spcAft>
              <a:buFont typeface="+mj-lt"/>
              <a:buAutoNum type="arabicPeriod"/>
            </a:pPr>
            <a:r>
              <a:rPr lang="en-US" dirty="0">
                <a:latin typeface="Franklin Gothic Book" panose="020B0503020102020204" pitchFamily="34" charset="0"/>
                <a:ea typeface="Times New Roman" panose="02020603050405020304" pitchFamily="18" charset="0"/>
                <a:cs typeface="Times New Roman" panose="02020603050405020304" pitchFamily="18" charset="0"/>
              </a:rPr>
              <a:t>Considering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a:t>
            </a:r>
            <a:r>
              <a:rPr lang="en-US" spc="-2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all policies</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p>
          <a:p>
            <a:pPr>
              <a:lnSpc>
                <a:spcPct val="107000"/>
              </a:lnSpc>
              <a:spcAft>
                <a:spcPts val="1000"/>
              </a:spcAft>
            </a:pP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Example: C</a:t>
            </a:r>
            <a:r>
              <a:rPr lang="en-US" dirty="0">
                <a:latin typeface="Franklin Gothic Book" panose="020B0503020102020204" pitchFamily="34" charset="0"/>
                <a:ea typeface="Times New Roman" panose="02020603050405020304" pitchFamily="18" charset="0"/>
                <a:cs typeface="Times New Roman" panose="02020603050405020304" pitchFamily="18" charset="0"/>
              </a:rPr>
              <a:t>ommunities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that</a:t>
            </a:r>
            <a:r>
              <a:rPr lang="en-US" spc="29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improve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neighborhood</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sidewalks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help</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encourage physical activity;</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better product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labeling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can</a:t>
            </a:r>
            <a:r>
              <a:rPr lang="en-US" spc="37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help</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people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eat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healthier;</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and</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boosts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 minimum</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wage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can result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more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babies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being born</a:t>
            </a:r>
            <a:r>
              <a:rPr lang="en-US" spc="35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at a</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healthy</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weight and</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fewer</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infant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deaths. </a:t>
            </a:r>
          </a:p>
          <a:p>
            <a:pPr marL="285750" indent="-285750">
              <a:lnSpc>
                <a:spcPct val="107000"/>
              </a:lnSpc>
              <a:spcAft>
                <a:spcPts val="1000"/>
              </a:spcAft>
              <a:buFont typeface="Arial" panose="020B0604020202020204" pitchFamily="34" charset="0"/>
              <a:buChar char="•"/>
            </a:pPr>
            <a:r>
              <a:rPr lang="en-US" dirty="0">
                <a:latin typeface="Franklin Gothic Book" panose="020B0503020102020204" pitchFamily="34" charset="0"/>
                <a:ea typeface="Times New Roman" panose="02020603050405020304" pitchFamily="18" charset="0"/>
                <a:cs typeface="Times New Roman" panose="02020603050405020304" pitchFamily="18" charset="0"/>
              </a:rPr>
              <a:t>Becoming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healthiest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nation</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requires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a:t>
            </a:r>
            <a:r>
              <a:rPr lang="en-US" spc="39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commitment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to</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achieving</a:t>
            </a:r>
            <a:r>
              <a:rPr lang="en-US" spc="-2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health place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matters”.  </a:t>
            </a:r>
          </a:p>
          <a:p>
            <a:pPr marL="285750" indent="-285750">
              <a:lnSpc>
                <a:spcPct val="107000"/>
              </a:lnSpc>
              <a:spcAft>
                <a:spcPts val="1000"/>
              </a:spcAft>
              <a:buFont typeface="Arial" panose="020B0604020202020204" pitchFamily="34" charset="0"/>
              <a:buChar char="•"/>
            </a:pPr>
            <a:r>
              <a:rPr lang="en-US" dirty="0">
                <a:latin typeface="Franklin Gothic Book" panose="020B0503020102020204" pitchFamily="34" charset="0"/>
                <a:ea typeface="Times New Roman" panose="02020603050405020304" pitchFamily="18" charset="0"/>
                <a:cs typeface="Times New Roman" panose="02020603050405020304" pitchFamily="18" charset="0"/>
              </a:rPr>
              <a:t>Did you know that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in</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Nassau</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County, there is</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difference</a:t>
            </a:r>
            <a:r>
              <a:rPr lang="en-US" b="1"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in average</a:t>
            </a:r>
            <a:r>
              <a:rPr lang="en-US" b="1"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life</a:t>
            </a:r>
            <a:r>
              <a:rPr lang="en-US" b="1" spc="-2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b="1" dirty="0">
                <a:latin typeface="Franklin Gothic Book" panose="020B0503020102020204" pitchFamily="34" charset="0"/>
                <a:ea typeface="Times New Roman" panose="02020603050405020304" pitchFamily="18" charset="0"/>
                <a:cs typeface="Times New Roman" panose="02020603050405020304" pitchFamily="18" charset="0"/>
              </a:rPr>
              <a:t>expectancy</a:t>
            </a:r>
            <a:r>
              <a:rPr lang="en-US" b="1" spc="-2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depending</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upon </a:t>
            </a:r>
            <a:r>
              <a:rPr lang="en-US" b="1" spc="-1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where</a:t>
            </a:r>
            <a:r>
              <a:rPr lang="en-US" b="1" spc="1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 </a:t>
            </a:r>
            <a:r>
              <a:rPr lang="en-US" b="1" spc="-1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you</a:t>
            </a:r>
            <a:r>
              <a:rPr lang="en-US" b="1"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 live</a:t>
            </a:r>
            <a:r>
              <a:rPr lang="en-US" dirty="0">
                <a:latin typeface="Franklin Gothic Book" panose="020B0503020102020204" pitchFamily="34" charset="0"/>
                <a:ea typeface="Times New Roman" panose="02020603050405020304" pitchFamily="18" charset="0"/>
                <a:cs typeface="Times New Roman" panose="02020603050405020304" pitchFamily="18" charset="0"/>
              </a:rPr>
              <a:t>.  With a range</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of </a:t>
            </a:r>
            <a:r>
              <a:rPr lang="en-US" b="1"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74.7 years</a:t>
            </a:r>
            <a:r>
              <a:rPr lang="en-US" b="1" spc="435"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 lower</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end and</a:t>
            </a:r>
            <a:r>
              <a:rPr lang="en-US" spc="-1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88.1 </a:t>
            </a:r>
            <a:r>
              <a:rPr lang="en-US" b="1" spc="-10" dirty="0">
                <a:solidFill>
                  <a:srgbClr val="FF0000"/>
                </a:solidFill>
                <a:latin typeface="Franklin Gothic Book" panose="020B0503020102020204" pitchFamily="34" charset="0"/>
                <a:ea typeface="Times New Roman" panose="02020603050405020304" pitchFamily="18" charset="0"/>
                <a:cs typeface="Times New Roman" panose="02020603050405020304" pitchFamily="18" charset="0"/>
              </a:rPr>
              <a:t>years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at</a:t>
            </a:r>
            <a:r>
              <a:rPr lang="en-US" spc="-15"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the higher</a:t>
            </a:r>
            <a:r>
              <a:rPr lang="en-US" spc="-20" dirty="0">
                <a:latin typeface="Franklin Gothic Book" panose="020B0503020102020204" pitchFamily="34" charset="0"/>
                <a:ea typeface="Times New Roman" panose="02020603050405020304" pitchFamily="18" charset="0"/>
                <a:cs typeface="Times New Roman" panose="02020603050405020304" pitchFamily="18" charset="0"/>
              </a:rPr>
              <a:t>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end.</a:t>
            </a:r>
          </a:p>
        </p:txBody>
      </p:sp>
    </p:spTree>
    <p:extLst>
      <p:ext uri="{BB962C8B-B14F-4D97-AF65-F5344CB8AC3E}">
        <p14:creationId xmlns:p14="http://schemas.microsoft.com/office/powerpoint/2010/main" val="400121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9C85-6058-4A19-BCA4-74B6ECA964F2}"/>
              </a:ext>
            </a:extLst>
          </p:cNvPr>
          <p:cNvSpPr>
            <a:spLocks noGrp="1"/>
          </p:cNvSpPr>
          <p:nvPr>
            <p:ph type="title"/>
          </p:nvPr>
        </p:nvSpPr>
        <p:spPr>
          <a:xfrm>
            <a:off x="609600" y="274637"/>
            <a:ext cx="10972800" cy="1325563"/>
          </a:xfrm>
        </p:spPr>
        <p:txBody>
          <a:bodyPr/>
          <a:lstStyle/>
          <a:p>
            <a:r>
              <a:rPr lang="en-US" dirty="0"/>
              <a:t>What did we learn from the </a:t>
            </a:r>
            <a:br>
              <a:rPr lang="en-US" dirty="0"/>
            </a:br>
            <a:r>
              <a:rPr lang="en-US" dirty="0"/>
              <a:t>Four Assessments?</a:t>
            </a:r>
          </a:p>
        </p:txBody>
      </p:sp>
      <p:sp>
        <p:nvSpPr>
          <p:cNvPr id="3" name="Content Placeholder 2">
            <a:extLst>
              <a:ext uri="{FF2B5EF4-FFF2-40B4-BE49-F238E27FC236}">
                <a16:creationId xmlns:a16="http://schemas.microsoft.com/office/drawing/2014/main" id="{B567DA40-53D2-4DC4-8251-05A6197FAF83}"/>
              </a:ext>
            </a:extLst>
          </p:cNvPr>
          <p:cNvSpPr>
            <a:spLocks noGrp="1"/>
          </p:cNvSpPr>
          <p:nvPr>
            <p:ph idx="1"/>
          </p:nvPr>
        </p:nvSpPr>
        <p:spPr/>
        <p:txBody>
          <a:bodyPr/>
          <a:lstStyle/>
          <a:p>
            <a:endParaRPr lang="en-US" b="1" dirty="0"/>
          </a:p>
          <a:p>
            <a:pPr>
              <a:lnSpc>
                <a:spcPct val="150000"/>
              </a:lnSpc>
            </a:pPr>
            <a:r>
              <a:rPr lang="en-US" b="1" dirty="0"/>
              <a:t>Community Health Assessment 2018 </a:t>
            </a:r>
            <a:r>
              <a:rPr lang="en-US" dirty="0"/>
              <a:t> </a:t>
            </a:r>
          </a:p>
          <a:p>
            <a:pPr>
              <a:lnSpc>
                <a:spcPct val="150000"/>
              </a:lnSpc>
            </a:pPr>
            <a:r>
              <a:rPr lang="en-US" b="1" dirty="0"/>
              <a:t>Community Themes and Strengths </a:t>
            </a:r>
          </a:p>
          <a:p>
            <a:pPr>
              <a:lnSpc>
                <a:spcPct val="150000"/>
              </a:lnSpc>
            </a:pPr>
            <a:r>
              <a:rPr lang="en-US" b="1" dirty="0"/>
              <a:t>Local Public Health System Assessment </a:t>
            </a:r>
            <a:r>
              <a:rPr lang="en-US" dirty="0"/>
              <a:t> </a:t>
            </a:r>
          </a:p>
          <a:p>
            <a:pPr>
              <a:lnSpc>
                <a:spcPct val="150000"/>
              </a:lnSpc>
            </a:pPr>
            <a:r>
              <a:rPr lang="en-US" b="1" dirty="0"/>
              <a:t>Forces of Change</a:t>
            </a:r>
            <a:endParaRPr lang="en-US" dirty="0"/>
          </a:p>
        </p:txBody>
      </p:sp>
    </p:spTree>
    <p:extLst>
      <p:ext uri="{BB962C8B-B14F-4D97-AF65-F5344CB8AC3E}">
        <p14:creationId xmlns:p14="http://schemas.microsoft.com/office/powerpoint/2010/main" val="4271904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B593-6395-4FAC-92B4-AE76E487F781}"/>
              </a:ext>
            </a:extLst>
          </p:cNvPr>
          <p:cNvSpPr>
            <a:spLocks noGrp="1"/>
          </p:cNvSpPr>
          <p:nvPr>
            <p:ph type="title"/>
          </p:nvPr>
        </p:nvSpPr>
        <p:spPr/>
        <p:txBody>
          <a:bodyPr/>
          <a:lstStyle/>
          <a:p>
            <a:r>
              <a:rPr lang="en-US" dirty="0"/>
              <a:t>Life Expectancy and Economic Hardship Index</a:t>
            </a:r>
          </a:p>
        </p:txBody>
      </p:sp>
      <p:pic>
        <p:nvPicPr>
          <p:cNvPr id="3" name="Picture 2">
            <a:extLst>
              <a:ext uri="{FF2B5EF4-FFF2-40B4-BE49-F238E27FC236}">
                <a16:creationId xmlns:a16="http://schemas.microsoft.com/office/drawing/2014/main" id="{FC37A955-FD12-408F-9E35-622033E408F5}"/>
              </a:ext>
            </a:extLst>
          </p:cNvPr>
          <p:cNvPicPr>
            <a:picLocks noChangeAspect="1"/>
          </p:cNvPicPr>
          <p:nvPr/>
        </p:nvPicPr>
        <p:blipFill>
          <a:blip r:embed="rId3"/>
          <a:stretch>
            <a:fillRect/>
          </a:stretch>
        </p:blipFill>
        <p:spPr>
          <a:xfrm>
            <a:off x="2681869" y="1608803"/>
            <a:ext cx="6456555" cy="4725089"/>
          </a:xfrm>
          <a:prstGeom prst="rect">
            <a:avLst/>
          </a:prstGeom>
        </p:spPr>
      </p:pic>
      <p:cxnSp>
        <p:nvCxnSpPr>
          <p:cNvPr id="5" name="Straight Arrow Connector 4">
            <a:extLst>
              <a:ext uri="{FF2B5EF4-FFF2-40B4-BE49-F238E27FC236}">
                <a16:creationId xmlns:a16="http://schemas.microsoft.com/office/drawing/2014/main" id="{BD26D448-F776-43FE-B5C5-13643BDBFD2D}"/>
              </a:ext>
            </a:extLst>
          </p:cNvPr>
          <p:cNvCxnSpPr/>
          <p:nvPr/>
        </p:nvCxnSpPr>
        <p:spPr>
          <a:xfrm flipH="1" flipV="1">
            <a:off x="8798312" y="3880624"/>
            <a:ext cx="2352908" cy="47950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837D33E-9536-4112-A82E-2794E83BC2C1}"/>
              </a:ext>
            </a:extLst>
          </p:cNvPr>
          <p:cNvCxnSpPr/>
          <p:nvPr/>
        </p:nvCxnSpPr>
        <p:spPr>
          <a:xfrm flipH="1">
            <a:off x="7482468" y="1608803"/>
            <a:ext cx="3624147" cy="16473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0A067C-A87D-4623-807C-8965BE359185}"/>
              </a:ext>
            </a:extLst>
          </p:cNvPr>
          <p:cNvPicPr>
            <a:picLocks noChangeAspect="1"/>
          </p:cNvPicPr>
          <p:nvPr/>
        </p:nvPicPr>
        <p:blipFill>
          <a:blip r:embed="rId4"/>
          <a:stretch>
            <a:fillRect/>
          </a:stretch>
        </p:blipFill>
        <p:spPr>
          <a:xfrm>
            <a:off x="11106615" y="1109763"/>
            <a:ext cx="658425" cy="615749"/>
          </a:xfrm>
          <a:prstGeom prst="rect">
            <a:avLst/>
          </a:prstGeom>
        </p:spPr>
      </p:pic>
      <p:pic>
        <p:nvPicPr>
          <p:cNvPr id="9" name="Picture 8">
            <a:extLst>
              <a:ext uri="{FF2B5EF4-FFF2-40B4-BE49-F238E27FC236}">
                <a16:creationId xmlns:a16="http://schemas.microsoft.com/office/drawing/2014/main" id="{6EAF303C-DB2F-4A8F-B0AA-3BE6D47C74A9}"/>
              </a:ext>
            </a:extLst>
          </p:cNvPr>
          <p:cNvPicPr>
            <a:picLocks noChangeAspect="1"/>
          </p:cNvPicPr>
          <p:nvPr/>
        </p:nvPicPr>
        <p:blipFill>
          <a:blip r:embed="rId5"/>
          <a:stretch>
            <a:fillRect/>
          </a:stretch>
        </p:blipFill>
        <p:spPr>
          <a:xfrm>
            <a:off x="11253187" y="3971347"/>
            <a:ext cx="658425" cy="615749"/>
          </a:xfrm>
          <a:prstGeom prst="rect">
            <a:avLst/>
          </a:prstGeom>
        </p:spPr>
      </p:pic>
      <p:sp>
        <p:nvSpPr>
          <p:cNvPr id="4" name="TextBox 3">
            <a:extLst>
              <a:ext uri="{FF2B5EF4-FFF2-40B4-BE49-F238E27FC236}">
                <a16:creationId xmlns:a16="http://schemas.microsoft.com/office/drawing/2014/main" id="{3ADE05D0-6D38-4D48-ACB7-338A71F1E70B}"/>
              </a:ext>
            </a:extLst>
          </p:cNvPr>
          <p:cNvSpPr txBox="1"/>
          <p:nvPr/>
        </p:nvSpPr>
        <p:spPr>
          <a:xfrm>
            <a:off x="10794380" y="1916677"/>
            <a:ext cx="788020" cy="369332"/>
          </a:xfrm>
          <a:prstGeom prst="rect">
            <a:avLst/>
          </a:prstGeom>
          <a:noFill/>
        </p:spPr>
        <p:txBody>
          <a:bodyPr wrap="square" rtlCol="0">
            <a:spAutoFit/>
          </a:bodyPr>
          <a:lstStyle/>
          <a:p>
            <a:r>
              <a:rPr lang="en-US" dirty="0"/>
              <a:t>Yulee </a:t>
            </a:r>
          </a:p>
        </p:txBody>
      </p:sp>
      <p:sp>
        <p:nvSpPr>
          <p:cNvPr id="6" name="TextBox 5">
            <a:extLst>
              <a:ext uri="{FF2B5EF4-FFF2-40B4-BE49-F238E27FC236}">
                <a16:creationId xmlns:a16="http://schemas.microsoft.com/office/drawing/2014/main" id="{14E896FA-91A8-418F-8AAF-3C7E1D3EEC4A}"/>
              </a:ext>
            </a:extLst>
          </p:cNvPr>
          <p:cNvSpPr txBox="1"/>
          <p:nvPr/>
        </p:nvSpPr>
        <p:spPr>
          <a:xfrm>
            <a:off x="10270272" y="4674871"/>
            <a:ext cx="1641339" cy="646331"/>
          </a:xfrm>
          <a:prstGeom prst="rect">
            <a:avLst/>
          </a:prstGeom>
          <a:noFill/>
        </p:spPr>
        <p:txBody>
          <a:bodyPr wrap="square" rtlCol="0">
            <a:spAutoFit/>
          </a:bodyPr>
          <a:lstStyle/>
          <a:p>
            <a:r>
              <a:rPr lang="en-US" dirty="0"/>
              <a:t>South end of </a:t>
            </a:r>
          </a:p>
          <a:p>
            <a:r>
              <a:rPr lang="en-US" dirty="0"/>
              <a:t>Amelia Island</a:t>
            </a:r>
          </a:p>
        </p:txBody>
      </p:sp>
    </p:spTree>
    <p:extLst>
      <p:ext uri="{BB962C8B-B14F-4D97-AF65-F5344CB8AC3E}">
        <p14:creationId xmlns:p14="http://schemas.microsoft.com/office/powerpoint/2010/main" val="397906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EA19-27E5-41EE-A227-F063676E97DB}"/>
              </a:ext>
            </a:extLst>
          </p:cNvPr>
          <p:cNvSpPr>
            <a:spLocks noGrp="1"/>
          </p:cNvSpPr>
          <p:nvPr>
            <p:ph type="title"/>
          </p:nvPr>
        </p:nvSpPr>
        <p:spPr/>
        <p:txBody>
          <a:bodyPr/>
          <a:lstStyle/>
          <a:p>
            <a:r>
              <a:rPr lang="en-US" dirty="0"/>
              <a:t>Summary of Community Health Assessment Data</a:t>
            </a:r>
          </a:p>
        </p:txBody>
      </p:sp>
      <p:sp>
        <p:nvSpPr>
          <p:cNvPr id="3" name="Content Placeholder 2">
            <a:extLst>
              <a:ext uri="{FF2B5EF4-FFF2-40B4-BE49-F238E27FC236}">
                <a16:creationId xmlns:a16="http://schemas.microsoft.com/office/drawing/2014/main" id="{D5AB07CA-87DF-42A8-8820-BEF9E5150912}"/>
              </a:ext>
            </a:extLst>
          </p:cNvPr>
          <p:cNvSpPr>
            <a:spLocks noGrp="1"/>
          </p:cNvSpPr>
          <p:nvPr>
            <p:ph sz="half" idx="1"/>
          </p:nvPr>
        </p:nvSpPr>
        <p:spPr>
          <a:xfrm>
            <a:off x="609600" y="1600201"/>
            <a:ext cx="5384800" cy="4686299"/>
          </a:xfrm>
        </p:spPr>
        <p:txBody>
          <a:bodyPr/>
          <a:lstStyle/>
          <a:p>
            <a:pPr marL="0" indent="0">
              <a:buNone/>
            </a:pPr>
            <a:r>
              <a:rPr lang="en-US" dirty="0"/>
              <a:t>There are </a:t>
            </a:r>
            <a:r>
              <a:rPr lang="en-US" b="1" dirty="0">
                <a:solidFill>
                  <a:srgbClr val="FF0000"/>
                </a:solidFill>
              </a:rPr>
              <a:t>health disparities </a:t>
            </a:r>
            <a:r>
              <a:rPr lang="en-US" dirty="0"/>
              <a:t>in the areas of:</a:t>
            </a:r>
          </a:p>
          <a:p>
            <a:pPr lvl="1"/>
            <a:r>
              <a:rPr lang="en-US" dirty="0"/>
              <a:t>Cancer (breast, colorectal, prostrate</a:t>
            </a:r>
          </a:p>
          <a:p>
            <a:pPr lvl="1"/>
            <a:r>
              <a:rPr lang="en-US" dirty="0"/>
              <a:t>Heart Disease</a:t>
            </a:r>
          </a:p>
          <a:p>
            <a:pPr lvl="1"/>
            <a:r>
              <a:rPr lang="en-US" dirty="0"/>
              <a:t>Infant Mortality</a:t>
            </a:r>
          </a:p>
          <a:p>
            <a:pPr lvl="1"/>
            <a:r>
              <a:rPr lang="en-US" dirty="0"/>
              <a:t>Low Birth Weight</a:t>
            </a:r>
          </a:p>
          <a:p>
            <a:pPr lvl="1"/>
            <a:r>
              <a:rPr lang="en-US" dirty="0"/>
              <a:t>Repeat Teen Births</a:t>
            </a:r>
          </a:p>
          <a:p>
            <a:pPr lvl="1"/>
            <a:r>
              <a:rPr lang="en-US" dirty="0"/>
              <a:t>Chronic Diseases (Stroke/Diabetes)</a:t>
            </a:r>
          </a:p>
          <a:p>
            <a:pPr lvl="1"/>
            <a:r>
              <a:rPr lang="en-US" dirty="0"/>
              <a:t>HIV (County Health Rankings)</a:t>
            </a:r>
          </a:p>
          <a:p>
            <a:pPr marL="457200" lvl="1" indent="0">
              <a:buNone/>
            </a:pPr>
            <a:endParaRPr lang="en-US" dirty="0"/>
          </a:p>
          <a:p>
            <a:pPr marL="457200" lvl="1" indent="0">
              <a:buNone/>
            </a:pPr>
            <a:endParaRPr lang="en-US" dirty="0"/>
          </a:p>
          <a:p>
            <a:pPr lvl="1"/>
            <a:endParaRPr lang="en-US" dirty="0"/>
          </a:p>
        </p:txBody>
      </p:sp>
      <p:sp>
        <p:nvSpPr>
          <p:cNvPr id="4" name="Content Placeholder 3">
            <a:extLst>
              <a:ext uri="{FF2B5EF4-FFF2-40B4-BE49-F238E27FC236}">
                <a16:creationId xmlns:a16="http://schemas.microsoft.com/office/drawing/2014/main" id="{14E98211-B5B5-4BB0-8FDB-2FCC7127110B}"/>
              </a:ext>
            </a:extLst>
          </p:cNvPr>
          <p:cNvSpPr>
            <a:spLocks noGrp="1"/>
          </p:cNvSpPr>
          <p:nvPr>
            <p:ph sz="half" idx="2"/>
          </p:nvPr>
        </p:nvSpPr>
        <p:spPr>
          <a:xfrm>
            <a:off x="6197600" y="1600201"/>
            <a:ext cx="5709920" cy="4525963"/>
          </a:xfrm>
        </p:spPr>
        <p:txBody>
          <a:bodyPr/>
          <a:lstStyle/>
          <a:p>
            <a:r>
              <a:rPr lang="en-US" sz="2400" dirty="0"/>
              <a:t>Physical Environment – less than 12% of residents live within a 10 minute walk of a safe place to exercise. </a:t>
            </a:r>
          </a:p>
          <a:p>
            <a:r>
              <a:rPr lang="en-US" sz="2400" dirty="0"/>
              <a:t>Medical Professional Shortage continues with growing community.</a:t>
            </a:r>
          </a:p>
          <a:p>
            <a:r>
              <a:rPr lang="en-US" sz="2400" dirty="0"/>
              <a:t>Increase in Suicide (white) and Baker Act examinations</a:t>
            </a:r>
          </a:p>
          <a:p>
            <a:r>
              <a:rPr lang="en-US" sz="2400" dirty="0"/>
              <a:t>Increase in Unintentional Injury Death rate</a:t>
            </a:r>
          </a:p>
          <a:p>
            <a:r>
              <a:rPr lang="en-US" sz="2400" dirty="0"/>
              <a:t>Increase in Traffic Crashes</a:t>
            </a:r>
          </a:p>
          <a:p>
            <a:r>
              <a:rPr lang="en-US" sz="2400" dirty="0"/>
              <a:t>Life Expectancy varies (location)</a:t>
            </a:r>
          </a:p>
          <a:p>
            <a:endParaRPr lang="en-US" sz="2400" dirty="0"/>
          </a:p>
        </p:txBody>
      </p:sp>
    </p:spTree>
    <p:extLst>
      <p:ext uri="{BB962C8B-B14F-4D97-AF65-F5344CB8AC3E}">
        <p14:creationId xmlns:p14="http://schemas.microsoft.com/office/powerpoint/2010/main" val="3715436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E95F-E11C-4992-8215-3F9EADF8FAFB}"/>
              </a:ext>
            </a:extLst>
          </p:cNvPr>
          <p:cNvSpPr>
            <a:spLocks noGrp="1"/>
          </p:cNvSpPr>
          <p:nvPr>
            <p:ph type="title"/>
          </p:nvPr>
        </p:nvSpPr>
        <p:spPr>
          <a:ln w="76200"/>
        </p:spPr>
        <p:txBody>
          <a:bodyPr/>
          <a:lstStyle/>
          <a:p>
            <a:r>
              <a:rPr lang="en-US" dirty="0"/>
              <a:t>Additional summary thoughts:</a:t>
            </a:r>
          </a:p>
        </p:txBody>
      </p:sp>
      <p:sp>
        <p:nvSpPr>
          <p:cNvPr id="3" name="Content Placeholder 2">
            <a:extLst>
              <a:ext uri="{FF2B5EF4-FFF2-40B4-BE49-F238E27FC236}">
                <a16:creationId xmlns:a16="http://schemas.microsoft.com/office/drawing/2014/main" id="{D0946A96-85EB-4847-BE96-54DC701A59A5}"/>
              </a:ext>
            </a:extLst>
          </p:cNvPr>
          <p:cNvSpPr>
            <a:spLocks noGrp="1"/>
          </p:cNvSpPr>
          <p:nvPr>
            <p:ph idx="1"/>
          </p:nvPr>
        </p:nvSpPr>
        <p:spPr/>
        <p:txBody>
          <a:bodyPr/>
          <a:lstStyle/>
          <a:p>
            <a:pPr>
              <a:lnSpc>
                <a:spcPct val="150000"/>
              </a:lnSpc>
            </a:pPr>
            <a:r>
              <a:rPr lang="en-US" sz="2800" dirty="0"/>
              <a:t>Population Growth of 6.3% from 2016-2017: 80,456</a:t>
            </a:r>
          </a:p>
          <a:p>
            <a:pPr>
              <a:lnSpc>
                <a:spcPct val="150000"/>
              </a:lnSpc>
            </a:pPr>
            <a:r>
              <a:rPr lang="en-US" sz="2800" dirty="0"/>
              <a:t>Decrease in Index Crime Rate 52%</a:t>
            </a:r>
          </a:p>
          <a:p>
            <a:pPr>
              <a:lnSpc>
                <a:spcPct val="150000"/>
              </a:lnSpc>
            </a:pPr>
            <a:r>
              <a:rPr lang="en-US" sz="2800" dirty="0"/>
              <a:t>Decrease in Domestic Violence by 28%</a:t>
            </a:r>
          </a:p>
          <a:p>
            <a:pPr>
              <a:lnSpc>
                <a:spcPct val="150000"/>
              </a:lnSpc>
            </a:pPr>
            <a:r>
              <a:rPr lang="en-US" sz="2800" dirty="0"/>
              <a:t>Decrease in Alcohol-Suspected Motor Vehicle Traffic Crashes</a:t>
            </a:r>
          </a:p>
          <a:p>
            <a:pPr>
              <a:lnSpc>
                <a:spcPct val="150000"/>
              </a:lnSpc>
            </a:pPr>
            <a:r>
              <a:rPr lang="en-US" sz="2800" i="1" u="sng" dirty="0"/>
              <a:t>Appearance</a:t>
            </a:r>
            <a:r>
              <a:rPr lang="en-US" sz="2800" dirty="0"/>
              <a:t> of downward trend for Youth using Substances</a:t>
            </a:r>
          </a:p>
          <a:p>
            <a:endParaRPr lang="en-US" dirty="0"/>
          </a:p>
          <a:p>
            <a:endParaRPr lang="en-US" dirty="0"/>
          </a:p>
          <a:p>
            <a:endParaRPr lang="en-US" dirty="0"/>
          </a:p>
        </p:txBody>
      </p:sp>
      <p:cxnSp>
        <p:nvCxnSpPr>
          <p:cNvPr id="5" name="Straight Arrow Connector 4">
            <a:extLst>
              <a:ext uri="{FF2B5EF4-FFF2-40B4-BE49-F238E27FC236}">
                <a16:creationId xmlns:a16="http://schemas.microsoft.com/office/drawing/2014/main" id="{B9DA0760-A76A-4A86-B0EF-484ACB8C19C4}"/>
              </a:ext>
            </a:extLst>
          </p:cNvPr>
          <p:cNvCxnSpPr/>
          <p:nvPr/>
        </p:nvCxnSpPr>
        <p:spPr>
          <a:xfrm>
            <a:off x="6913756" y="2442117"/>
            <a:ext cx="0" cy="37914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9C23EE-FF62-49C4-A81D-42BBB5D6D05C}"/>
              </a:ext>
            </a:extLst>
          </p:cNvPr>
          <p:cNvCxnSpPr/>
          <p:nvPr/>
        </p:nvCxnSpPr>
        <p:spPr>
          <a:xfrm>
            <a:off x="7616283" y="3200400"/>
            <a:ext cx="0" cy="37914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05DF02-783C-4561-A56D-56153C861B42}"/>
              </a:ext>
            </a:extLst>
          </p:cNvPr>
          <p:cNvCxnSpPr/>
          <p:nvPr/>
        </p:nvCxnSpPr>
        <p:spPr>
          <a:xfrm flipV="1">
            <a:off x="9456234" y="1784195"/>
            <a:ext cx="0" cy="35683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767177-0F2A-4BD6-94CA-46DBE7E567B5}"/>
              </a:ext>
            </a:extLst>
          </p:cNvPr>
          <p:cNvCxnSpPr>
            <a:cxnSpLocks/>
          </p:cNvCxnSpPr>
          <p:nvPr/>
        </p:nvCxnSpPr>
        <p:spPr>
          <a:xfrm>
            <a:off x="11039707" y="3958683"/>
            <a:ext cx="0" cy="40144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619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p:txBody>
          <a:bodyPr/>
          <a:lstStyle/>
          <a:p>
            <a:pPr marL="0" indent="0">
              <a:buNone/>
            </a:pPr>
            <a:r>
              <a:rPr lang="en-US" sz="2400" dirty="0"/>
              <a:t>Most important feature of a healthy community: </a:t>
            </a:r>
            <a:r>
              <a:rPr lang="en-US" sz="2400" b="1" dirty="0">
                <a:solidFill>
                  <a:srgbClr val="FF0000"/>
                </a:solidFill>
              </a:rPr>
              <a:t>English</a:t>
            </a:r>
          </a:p>
          <a:p>
            <a:pPr marL="0" indent="0">
              <a:buNone/>
            </a:pPr>
            <a:endParaRPr lang="en-US" sz="2400" dirty="0"/>
          </a:p>
          <a:p>
            <a:r>
              <a:rPr lang="en-US" sz="2000" b="1" dirty="0"/>
              <a:t>Access to Healthcare 87%</a:t>
            </a:r>
          </a:p>
          <a:p>
            <a:endParaRPr lang="en-US" sz="2000" dirty="0"/>
          </a:p>
          <a:p>
            <a:r>
              <a:rPr lang="en-US" sz="2000" b="1" dirty="0"/>
              <a:t>Low Crime/Safe Neighborhoods 87% </a:t>
            </a:r>
          </a:p>
          <a:p>
            <a:endParaRPr lang="en-US" sz="2000" b="1" dirty="0"/>
          </a:p>
          <a:p>
            <a:r>
              <a:rPr lang="en-US" sz="2000" b="1" dirty="0"/>
              <a:t>Clean and Healthy Environment 84%</a:t>
            </a:r>
          </a:p>
          <a:p>
            <a:endParaRPr lang="en-US" sz="2000" b="1" dirty="0"/>
          </a:p>
          <a:p>
            <a:r>
              <a:rPr lang="en-US" sz="2000" b="1" dirty="0"/>
              <a:t>Quality Jobs 81%</a:t>
            </a:r>
          </a:p>
          <a:p>
            <a:endParaRPr lang="en-US" sz="2400" b="1" dirty="0"/>
          </a:p>
          <a:p>
            <a:pPr marL="0" indent="0">
              <a:buNone/>
            </a:pPr>
            <a:r>
              <a:rPr lang="en-US" dirty="0"/>
              <a:t> </a:t>
            </a:r>
          </a:p>
        </p:txBody>
      </p:sp>
      <p:sp>
        <p:nvSpPr>
          <p:cNvPr id="4" name="Content Placeholder 3">
            <a:extLst>
              <a:ext uri="{FF2B5EF4-FFF2-40B4-BE49-F238E27FC236}">
                <a16:creationId xmlns:a16="http://schemas.microsoft.com/office/drawing/2014/main" id="{432B8FA0-C42A-4B30-886B-13C5F7234BE4}"/>
              </a:ext>
            </a:extLst>
          </p:cNvPr>
          <p:cNvSpPr>
            <a:spLocks noGrp="1"/>
          </p:cNvSpPr>
          <p:nvPr>
            <p:ph sz="half" idx="2"/>
          </p:nvPr>
        </p:nvSpPr>
        <p:spPr>
          <a:xfrm>
            <a:off x="6159500" y="1600201"/>
            <a:ext cx="5867400" cy="4525963"/>
          </a:xfrm>
        </p:spPr>
        <p:txBody>
          <a:bodyPr/>
          <a:lstStyle/>
          <a:p>
            <a:pPr marL="0" indent="0">
              <a:buNone/>
            </a:pPr>
            <a:r>
              <a:rPr lang="en-US" sz="2400" dirty="0"/>
              <a:t>Most Important features of a healthy community: </a:t>
            </a:r>
            <a:r>
              <a:rPr lang="en-US" sz="2400" b="1" dirty="0">
                <a:solidFill>
                  <a:srgbClr val="FF0000"/>
                </a:solidFill>
              </a:rPr>
              <a:t>Hispanic</a:t>
            </a:r>
          </a:p>
          <a:p>
            <a:pPr marL="0" indent="0">
              <a:buNone/>
            </a:pPr>
            <a:endParaRPr lang="en-US" sz="2400" dirty="0"/>
          </a:p>
          <a:p>
            <a:r>
              <a:rPr lang="en-US" sz="2000" b="1" dirty="0"/>
              <a:t>Access to Healthcare 94%</a:t>
            </a:r>
          </a:p>
          <a:p>
            <a:endParaRPr lang="en-US" sz="2000" b="1" dirty="0"/>
          </a:p>
          <a:p>
            <a:r>
              <a:rPr lang="en-US" sz="2000" b="1" dirty="0"/>
              <a:t>Clean and Healthy Environment 89%</a:t>
            </a:r>
          </a:p>
          <a:p>
            <a:endParaRPr lang="en-US" sz="2000" b="1" dirty="0"/>
          </a:p>
          <a:p>
            <a:r>
              <a:rPr lang="en-US" sz="2000" b="1" dirty="0"/>
              <a:t>Access to Educational Opportunities 88%</a:t>
            </a:r>
          </a:p>
          <a:p>
            <a:pPr marL="0" indent="0">
              <a:buNone/>
            </a:pPr>
            <a:endParaRPr lang="en-US" sz="2000" b="1" dirty="0"/>
          </a:p>
          <a:p>
            <a:r>
              <a:rPr lang="en-US" sz="2000" b="1" dirty="0"/>
              <a:t>Quality Jobs 76%</a:t>
            </a:r>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1641397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a:xfrm>
            <a:off x="609600" y="1689100"/>
            <a:ext cx="5384800" cy="4437064"/>
          </a:xfrm>
        </p:spPr>
        <p:txBody>
          <a:bodyPr/>
          <a:lstStyle/>
          <a:p>
            <a:pPr marL="0" indent="0">
              <a:buNone/>
            </a:pPr>
            <a:r>
              <a:rPr lang="en-US" sz="2400" dirty="0"/>
              <a:t>Highest scoring Health Concerns: </a:t>
            </a:r>
            <a:r>
              <a:rPr lang="en-US" sz="2400" b="1" dirty="0">
                <a:solidFill>
                  <a:srgbClr val="FF0000"/>
                </a:solidFill>
              </a:rPr>
              <a:t>English</a:t>
            </a:r>
          </a:p>
          <a:p>
            <a:pPr marL="0" indent="0">
              <a:buNone/>
            </a:pPr>
            <a:endParaRPr lang="en-US" sz="2400" dirty="0"/>
          </a:p>
          <a:p>
            <a:pPr>
              <a:lnSpc>
                <a:spcPct val="150000"/>
              </a:lnSpc>
            </a:pPr>
            <a:r>
              <a:rPr lang="en-US" sz="2000" b="1" dirty="0"/>
              <a:t>Abuse/Neglect 76%</a:t>
            </a:r>
          </a:p>
          <a:p>
            <a:pPr>
              <a:lnSpc>
                <a:spcPct val="150000"/>
              </a:lnSpc>
            </a:pPr>
            <a:r>
              <a:rPr lang="en-US" sz="2000" b="1" dirty="0"/>
              <a:t>Domestic Violence 73%</a:t>
            </a:r>
          </a:p>
          <a:p>
            <a:pPr>
              <a:lnSpc>
                <a:spcPct val="150000"/>
              </a:lnSpc>
            </a:pPr>
            <a:r>
              <a:rPr lang="en-US" sz="2000" b="1" dirty="0"/>
              <a:t>Mental Health 72%</a:t>
            </a:r>
          </a:p>
          <a:p>
            <a:pPr>
              <a:lnSpc>
                <a:spcPct val="150000"/>
              </a:lnSpc>
            </a:pPr>
            <a:r>
              <a:rPr lang="en-US" sz="2000" b="1" dirty="0"/>
              <a:t>Cancer 67%</a:t>
            </a:r>
          </a:p>
          <a:p>
            <a:pPr>
              <a:lnSpc>
                <a:spcPct val="150000"/>
              </a:lnSpc>
            </a:pPr>
            <a:r>
              <a:rPr lang="en-US" sz="2000" b="1" dirty="0"/>
              <a:t>Infant Health 66%</a:t>
            </a:r>
          </a:p>
        </p:txBody>
      </p:sp>
      <p:sp>
        <p:nvSpPr>
          <p:cNvPr id="4" name="Content Placeholder 3">
            <a:extLst>
              <a:ext uri="{FF2B5EF4-FFF2-40B4-BE49-F238E27FC236}">
                <a16:creationId xmlns:a16="http://schemas.microsoft.com/office/drawing/2014/main" id="{432B8FA0-C42A-4B30-886B-13C5F7234BE4}"/>
              </a:ext>
            </a:extLst>
          </p:cNvPr>
          <p:cNvSpPr>
            <a:spLocks noGrp="1"/>
          </p:cNvSpPr>
          <p:nvPr>
            <p:ph sz="half" idx="2"/>
          </p:nvPr>
        </p:nvSpPr>
        <p:spPr>
          <a:xfrm>
            <a:off x="6197600" y="1717288"/>
            <a:ext cx="5384800" cy="4408876"/>
          </a:xfrm>
        </p:spPr>
        <p:txBody>
          <a:bodyPr/>
          <a:lstStyle/>
          <a:p>
            <a:pPr marL="0" indent="0">
              <a:buNone/>
            </a:pPr>
            <a:r>
              <a:rPr lang="en-US" sz="2400" dirty="0"/>
              <a:t>Highest scoring Health Concerns: </a:t>
            </a:r>
            <a:r>
              <a:rPr lang="en-US" sz="2400" b="1" dirty="0">
                <a:solidFill>
                  <a:srgbClr val="FF0000"/>
                </a:solidFill>
              </a:rPr>
              <a:t>Hispanic</a:t>
            </a:r>
          </a:p>
          <a:p>
            <a:pPr marL="0" indent="0">
              <a:buNone/>
            </a:pPr>
            <a:endParaRPr lang="en-US" sz="2400" dirty="0"/>
          </a:p>
          <a:p>
            <a:pPr>
              <a:lnSpc>
                <a:spcPct val="150000"/>
              </a:lnSpc>
            </a:pPr>
            <a:r>
              <a:rPr lang="en-US" sz="2000" b="1" dirty="0"/>
              <a:t>Abuse/Neglect 94% </a:t>
            </a:r>
          </a:p>
          <a:p>
            <a:pPr>
              <a:lnSpc>
                <a:spcPct val="150000"/>
              </a:lnSpc>
            </a:pPr>
            <a:r>
              <a:rPr lang="en-US" sz="2000" b="1" dirty="0"/>
              <a:t>Dental 89%</a:t>
            </a:r>
          </a:p>
          <a:p>
            <a:pPr>
              <a:lnSpc>
                <a:spcPct val="150000"/>
              </a:lnSpc>
            </a:pPr>
            <a:r>
              <a:rPr lang="en-US" sz="2000" b="1" dirty="0"/>
              <a:t>Maternal and Infant Health 88%</a:t>
            </a:r>
          </a:p>
          <a:p>
            <a:pPr>
              <a:lnSpc>
                <a:spcPct val="150000"/>
              </a:lnSpc>
            </a:pPr>
            <a:r>
              <a:rPr lang="en-US" sz="2000" b="1" dirty="0"/>
              <a:t>Domestic Violence 87%</a:t>
            </a:r>
          </a:p>
          <a:p>
            <a:pPr>
              <a:lnSpc>
                <a:spcPct val="150000"/>
              </a:lnSpc>
            </a:pPr>
            <a:r>
              <a:rPr lang="en-US" sz="2000" b="1" dirty="0"/>
              <a:t>Mental Health 87%</a:t>
            </a:r>
          </a:p>
        </p:txBody>
      </p:sp>
    </p:spTree>
    <p:extLst>
      <p:ext uri="{BB962C8B-B14F-4D97-AF65-F5344CB8AC3E}">
        <p14:creationId xmlns:p14="http://schemas.microsoft.com/office/powerpoint/2010/main" val="3179762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p:txBody>
          <a:bodyPr/>
          <a:lstStyle/>
          <a:p>
            <a:pPr marL="0" indent="0">
              <a:buNone/>
            </a:pPr>
            <a:r>
              <a:rPr lang="en-US" sz="2000" dirty="0"/>
              <a:t>Services that are hard to obtain: </a:t>
            </a:r>
            <a:r>
              <a:rPr lang="en-US" sz="2000" b="1" dirty="0">
                <a:solidFill>
                  <a:srgbClr val="FF0000"/>
                </a:solidFill>
              </a:rPr>
              <a:t>English</a:t>
            </a:r>
          </a:p>
          <a:p>
            <a:pPr marL="0" indent="0">
              <a:buNone/>
            </a:pPr>
            <a:endParaRPr lang="en-US" sz="2000" dirty="0"/>
          </a:p>
          <a:p>
            <a:r>
              <a:rPr lang="en-US" sz="2000" b="1" dirty="0"/>
              <a:t>Specialty Medical Care</a:t>
            </a:r>
          </a:p>
          <a:p>
            <a:r>
              <a:rPr lang="en-US" sz="2000" b="1" dirty="0"/>
              <a:t>Alternative Therapy</a:t>
            </a:r>
          </a:p>
          <a:p>
            <a:r>
              <a:rPr lang="en-US" sz="2000" b="1" dirty="0"/>
              <a:t>Substance Abuse Services</a:t>
            </a:r>
          </a:p>
          <a:p>
            <a:r>
              <a:rPr lang="en-US" sz="2000" b="1" dirty="0"/>
              <a:t>Mental health counseling</a:t>
            </a:r>
          </a:p>
          <a:p>
            <a:r>
              <a:rPr lang="en-US" sz="2000" b="1" dirty="0"/>
              <a:t>Access to Healthy Food Options</a:t>
            </a:r>
            <a:r>
              <a:rPr lang="en-US" sz="2000" dirty="0"/>
              <a:t> </a:t>
            </a:r>
          </a:p>
          <a:p>
            <a:pPr marL="0" indent="0">
              <a:buNone/>
            </a:pPr>
            <a:endParaRPr lang="en-US" sz="2000" dirty="0"/>
          </a:p>
          <a:p>
            <a:pPr marL="0" indent="0">
              <a:buNone/>
            </a:pPr>
            <a:r>
              <a:rPr lang="en-US" sz="2000" dirty="0"/>
              <a:t>What keeps you from getting medical care: </a:t>
            </a:r>
          </a:p>
          <a:p>
            <a:r>
              <a:rPr lang="en-US" sz="2000" b="1" dirty="0"/>
              <a:t>Can’t afford appointments 43% </a:t>
            </a:r>
          </a:p>
          <a:p>
            <a:r>
              <a:rPr lang="en-US" sz="2000" b="1" dirty="0"/>
              <a:t>Lack of evening/weekend hours 43%</a:t>
            </a:r>
          </a:p>
        </p:txBody>
      </p:sp>
      <p:sp>
        <p:nvSpPr>
          <p:cNvPr id="4" name="Content Placeholder 3">
            <a:extLst>
              <a:ext uri="{FF2B5EF4-FFF2-40B4-BE49-F238E27FC236}">
                <a16:creationId xmlns:a16="http://schemas.microsoft.com/office/drawing/2014/main" id="{643CDD50-BD8D-4A5A-A11E-69CA54756ED3}"/>
              </a:ext>
            </a:extLst>
          </p:cNvPr>
          <p:cNvSpPr>
            <a:spLocks noGrp="1"/>
          </p:cNvSpPr>
          <p:nvPr>
            <p:ph sz="half" idx="2"/>
          </p:nvPr>
        </p:nvSpPr>
        <p:spPr/>
        <p:txBody>
          <a:bodyPr/>
          <a:lstStyle/>
          <a:p>
            <a:pPr marL="0" indent="0">
              <a:buNone/>
            </a:pPr>
            <a:r>
              <a:rPr lang="en-US" sz="2000" dirty="0"/>
              <a:t>Services that are hard to obtain: </a:t>
            </a:r>
            <a:r>
              <a:rPr lang="en-US" sz="2000" b="1" dirty="0">
                <a:solidFill>
                  <a:srgbClr val="FF0000"/>
                </a:solidFill>
              </a:rPr>
              <a:t>Hispanic</a:t>
            </a:r>
          </a:p>
          <a:p>
            <a:pPr marL="0" indent="0">
              <a:buNone/>
            </a:pPr>
            <a:endParaRPr lang="en-US" sz="2000" b="1" dirty="0">
              <a:solidFill>
                <a:srgbClr val="FF0000"/>
              </a:solidFill>
            </a:endParaRPr>
          </a:p>
          <a:p>
            <a:r>
              <a:rPr lang="en-US" sz="2000" b="1" dirty="0"/>
              <a:t>Family Planning/Birth Control</a:t>
            </a:r>
          </a:p>
          <a:p>
            <a:r>
              <a:rPr lang="en-US" sz="2000" b="1" dirty="0"/>
              <a:t>Specialty Medical Care</a:t>
            </a:r>
          </a:p>
          <a:p>
            <a:r>
              <a:rPr lang="en-US" sz="2000" b="1" dirty="0"/>
              <a:t>Physical Rehabilitation Therapy</a:t>
            </a:r>
          </a:p>
          <a:p>
            <a:r>
              <a:rPr lang="en-US" sz="2000" b="1" dirty="0"/>
              <a:t>Lab Work/Imaging/X-rays</a:t>
            </a:r>
          </a:p>
          <a:p>
            <a:r>
              <a:rPr lang="en-US" sz="2000" b="1" dirty="0"/>
              <a:t>Vision/Dental</a:t>
            </a:r>
          </a:p>
          <a:p>
            <a:pPr marL="0" indent="0">
              <a:buNone/>
            </a:pPr>
            <a:endParaRPr lang="en-US" sz="2000" b="1" dirty="0">
              <a:solidFill>
                <a:srgbClr val="FF0000"/>
              </a:solidFill>
            </a:endParaRPr>
          </a:p>
          <a:p>
            <a:pPr marL="0" indent="0">
              <a:buNone/>
            </a:pPr>
            <a:r>
              <a:rPr lang="en-US" sz="2000" dirty="0"/>
              <a:t>What keeps you from getting medical care:</a:t>
            </a:r>
          </a:p>
          <a:p>
            <a:pPr marL="0" indent="0">
              <a:buNone/>
            </a:pPr>
            <a:r>
              <a:rPr lang="en-US" sz="2000" b="1" dirty="0"/>
              <a:t>Can’t afford appointments 88%</a:t>
            </a:r>
          </a:p>
          <a:p>
            <a:pPr marL="0" indent="0">
              <a:buNone/>
            </a:pPr>
            <a:r>
              <a:rPr lang="en-US" sz="2000" b="1" dirty="0"/>
              <a:t>Don’t have transportation 69%</a:t>
            </a:r>
          </a:p>
          <a:p>
            <a:pPr marL="0" indent="0">
              <a:buNone/>
            </a:pPr>
            <a:endParaRPr lang="en-US" sz="2000" b="1" dirty="0">
              <a:solidFill>
                <a:srgbClr val="FF0000"/>
              </a:solidFill>
            </a:endParaRPr>
          </a:p>
          <a:p>
            <a:pPr marL="0" indent="0">
              <a:buNone/>
            </a:pPr>
            <a:endParaRPr lang="en-US" sz="2000" b="1" dirty="0">
              <a:solidFill>
                <a:srgbClr val="FF0000"/>
              </a:solidFill>
            </a:endParaRPr>
          </a:p>
        </p:txBody>
      </p:sp>
    </p:spTree>
    <p:extLst>
      <p:ext uri="{BB962C8B-B14F-4D97-AF65-F5344CB8AC3E}">
        <p14:creationId xmlns:p14="http://schemas.microsoft.com/office/powerpoint/2010/main" val="1814502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p:txBody>
          <a:bodyPr/>
          <a:lstStyle/>
          <a:p>
            <a:pPr marL="0" indent="0">
              <a:buNone/>
            </a:pPr>
            <a:r>
              <a:rPr lang="en-US" sz="2000" b="1" dirty="0">
                <a:solidFill>
                  <a:srgbClr val="FF0000"/>
                </a:solidFill>
              </a:rPr>
              <a:t>English:</a:t>
            </a:r>
          </a:p>
          <a:p>
            <a:pPr marL="0" indent="0">
              <a:buNone/>
            </a:pPr>
            <a:endParaRPr lang="en-US" sz="2000" b="1" dirty="0">
              <a:solidFill>
                <a:srgbClr val="FF0000"/>
              </a:solidFill>
            </a:endParaRPr>
          </a:p>
          <a:p>
            <a:pPr marL="0" indent="0">
              <a:buNone/>
            </a:pPr>
            <a:r>
              <a:rPr lang="en-US" sz="2000" dirty="0"/>
              <a:t>Where do you get your medication:</a:t>
            </a:r>
          </a:p>
          <a:p>
            <a:r>
              <a:rPr lang="en-US" sz="2000" b="1" dirty="0"/>
              <a:t>Drug Store 84%</a:t>
            </a:r>
          </a:p>
          <a:p>
            <a:r>
              <a:rPr lang="en-US" sz="2000" b="1" dirty="0"/>
              <a:t>Over the counter medication 18%</a:t>
            </a:r>
          </a:p>
          <a:p>
            <a:pPr marL="0" indent="0">
              <a:buNone/>
            </a:pPr>
            <a:endParaRPr lang="en-US" sz="2000" dirty="0"/>
          </a:p>
          <a:p>
            <a:pPr marL="0" indent="0">
              <a:buNone/>
            </a:pPr>
            <a:r>
              <a:rPr lang="en-US" sz="2000" dirty="0"/>
              <a:t>How do you dispose of unused medication: </a:t>
            </a:r>
          </a:p>
          <a:p>
            <a:r>
              <a:rPr lang="en-US" sz="2000" b="1" dirty="0"/>
              <a:t>Still in my cabinet 37% </a:t>
            </a:r>
          </a:p>
          <a:p>
            <a:r>
              <a:rPr lang="en-US" sz="2000" b="1" dirty="0"/>
              <a:t>Throw in trash 30%</a:t>
            </a:r>
          </a:p>
          <a:p>
            <a:r>
              <a:rPr lang="en-US" sz="2000" b="1" dirty="0"/>
              <a:t>Flush down toilet 27% </a:t>
            </a:r>
          </a:p>
          <a:p>
            <a:r>
              <a:rPr lang="en-US" sz="2000" b="1" dirty="0"/>
              <a:t>Use medication drop off box 19%</a:t>
            </a:r>
          </a:p>
        </p:txBody>
      </p:sp>
      <p:sp>
        <p:nvSpPr>
          <p:cNvPr id="4" name="Content Placeholder 3">
            <a:extLst>
              <a:ext uri="{FF2B5EF4-FFF2-40B4-BE49-F238E27FC236}">
                <a16:creationId xmlns:a16="http://schemas.microsoft.com/office/drawing/2014/main" id="{643CDD50-BD8D-4A5A-A11E-69CA54756ED3}"/>
              </a:ext>
            </a:extLst>
          </p:cNvPr>
          <p:cNvSpPr>
            <a:spLocks noGrp="1"/>
          </p:cNvSpPr>
          <p:nvPr>
            <p:ph sz="half" idx="2"/>
          </p:nvPr>
        </p:nvSpPr>
        <p:spPr/>
        <p:txBody>
          <a:bodyPr/>
          <a:lstStyle/>
          <a:p>
            <a:pPr marL="0" indent="0">
              <a:buNone/>
            </a:pPr>
            <a:r>
              <a:rPr lang="en-US" sz="2000" b="1" dirty="0">
                <a:solidFill>
                  <a:srgbClr val="FF0000"/>
                </a:solidFill>
              </a:rPr>
              <a:t>Hispanic:</a:t>
            </a:r>
          </a:p>
          <a:p>
            <a:pPr marL="0" indent="0">
              <a:buNone/>
            </a:pPr>
            <a:endParaRPr lang="en-US" sz="2000" dirty="0"/>
          </a:p>
          <a:p>
            <a:pPr marL="0" indent="0">
              <a:buNone/>
            </a:pPr>
            <a:r>
              <a:rPr lang="en-US" sz="2000" dirty="0"/>
              <a:t>Where do you get your medication:</a:t>
            </a:r>
          </a:p>
          <a:p>
            <a:r>
              <a:rPr lang="en-US" sz="2000" b="1" dirty="0"/>
              <a:t>Drug Store 80%</a:t>
            </a:r>
          </a:p>
          <a:p>
            <a:r>
              <a:rPr lang="en-US" sz="2000" b="1" dirty="0"/>
              <a:t>Over the counter medication 30%</a:t>
            </a:r>
          </a:p>
          <a:p>
            <a:pPr marL="0" indent="0">
              <a:buNone/>
            </a:pPr>
            <a:endParaRPr lang="en-US" sz="2000" dirty="0"/>
          </a:p>
          <a:p>
            <a:pPr marL="0" indent="0">
              <a:buNone/>
            </a:pPr>
            <a:r>
              <a:rPr lang="en-US" sz="2000" dirty="0"/>
              <a:t>How do you dispose of unused medication: </a:t>
            </a:r>
          </a:p>
          <a:p>
            <a:r>
              <a:rPr lang="en-US" sz="2000" b="1" dirty="0"/>
              <a:t>Still in my cabinet 25%, </a:t>
            </a:r>
          </a:p>
          <a:p>
            <a:r>
              <a:rPr lang="en-US" sz="2000" b="1" dirty="0"/>
              <a:t>Flush down toilet 38%, </a:t>
            </a:r>
          </a:p>
          <a:p>
            <a:r>
              <a:rPr lang="en-US" sz="2000" b="1" dirty="0"/>
              <a:t>Throw in trash 63%, </a:t>
            </a:r>
          </a:p>
          <a:p>
            <a:r>
              <a:rPr lang="en-US" sz="2000" b="1" dirty="0"/>
              <a:t>Use medication drop off box 0%</a:t>
            </a:r>
            <a:r>
              <a:rPr lang="en-US" sz="2000" dirty="0"/>
              <a:t>.</a:t>
            </a:r>
          </a:p>
          <a:p>
            <a:pPr marL="0" indent="0">
              <a:buNone/>
            </a:pPr>
            <a:endParaRPr lang="en-US" dirty="0"/>
          </a:p>
        </p:txBody>
      </p:sp>
    </p:spTree>
    <p:extLst>
      <p:ext uri="{BB962C8B-B14F-4D97-AF65-F5344CB8AC3E}">
        <p14:creationId xmlns:p14="http://schemas.microsoft.com/office/powerpoint/2010/main" val="3813745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2D16-CB4E-466E-B949-BF7A2762A40C}"/>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711269FD-128A-4EDA-9B4C-71FDC254A353}"/>
              </a:ext>
            </a:extLst>
          </p:cNvPr>
          <p:cNvSpPr>
            <a:spLocks noGrp="1"/>
          </p:cNvSpPr>
          <p:nvPr>
            <p:ph sz="half" idx="1"/>
          </p:nvPr>
        </p:nvSpPr>
        <p:spPr>
          <a:xfrm>
            <a:off x="711200" y="2062976"/>
            <a:ext cx="5384800" cy="4063188"/>
          </a:xfrm>
        </p:spPr>
        <p:txBody>
          <a:bodyPr/>
          <a:lstStyle/>
          <a:p>
            <a:pPr marL="0" indent="0">
              <a:buNone/>
            </a:pPr>
            <a:r>
              <a:rPr lang="en-US" sz="2400" dirty="0"/>
              <a:t>Where would you go if you were sick and needed medical care? </a:t>
            </a:r>
            <a:r>
              <a:rPr lang="en-US" sz="2400" b="1" dirty="0">
                <a:solidFill>
                  <a:srgbClr val="FF0000"/>
                </a:solidFill>
              </a:rPr>
              <a:t>English</a:t>
            </a:r>
          </a:p>
          <a:p>
            <a:endParaRPr lang="en-US" sz="2400" dirty="0"/>
          </a:p>
          <a:p>
            <a:r>
              <a:rPr lang="en-US" sz="2400" b="1" dirty="0"/>
              <a:t>Primary Care Doctor 71%</a:t>
            </a:r>
          </a:p>
          <a:p>
            <a:r>
              <a:rPr lang="en-US" sz="2400" b="1" dirty="0"/>
              <a:t>Emergency Room 30%</a:t>
            </a:r>
          </a:p>
          <a:p>
            <a:r>
              <a:rPr lang="en-US" sz="2400" b="1" dirty="0"/>
              <a:t>Urgent Care 22%</a:t>
            </a:r>
          </a:p>
          <a:p>
            <a:endParaRPr lang="en-US" dirty="0"/>
          </a:p>
        </p:txBody>
      </p:sp>
      <p:sp>
        <p:nvSpPr>
          <p:cNvPr id="4" name="Content Placeholder 3">
            <a:extLst>
              <a:ext uri="{FF2B5EF4-FFF2-40B4-BE49-F238E27FC236}">
                <a16:creationId xmlns:a16="http://schemas.microsoft.com/office/drawing/2014/main" id="{965A6F0E-7A8D-4674-B0F3-7423AC5B6751}"/>
              </a:ext>
            </a:extLst>
          </p:cNvPr>
          <p:cNvSpPr>
            <a:spLocks noGrp="1"/>
          </p:cNvSpPr>
          <p:nvPr>
            <p:ph sz="half" idx="2"/>
          </p:nvPr>
        </p:nvSpPr>
        <p:spPr>
          <a:xfrm>
            <a:off x="6197600" y="2062976"/>
            <a:ext cx="5384800" cy="4063188"/>
          </a:xfrm>
        </p:spPr>
        <p:txBody>
          <a:bodyPr/>
          <a:lstStyle/>
          <a:p>
            <a:pPr marL="0" indent="0">
              <a:buNone/>
            </a:pPr>
            <a:r>
              <a:rPr lang="en-US" sz="2400" dirty="0"/>
              <a:t>Where would you go if you were sick and needed medical care? </a:t>
            </a:r>
            <a:r>
              <a:rPr lang="en-US" sz="2400" b="1" dirty="0">
                <a:solidFill>
                  <a:srgbClr val="FF0000"/>
                </a:solidFill>
              </a:rPr>
              <a:t>Hispanic</a:t>
            </a:r>
          </a:p>
          <a:p>
            <a:pPr marL="0" indent="0">
              <a:buNone/>
            </a:pPr>
            <a:endParaRPr lang="en-US" sz="2400" dirty="0"/>
          </a:p>
          <a:p>
            <a:r>
              <a:rPr lang="en-US" sz="2400" b="1" dirty="0"/>
              <a:t>Emergency Room 78%</a:t>
            </a:r>
          </a:p>
          <a:p>
            <a:r>
              <a:rPr lang="en-US" sz="2400" b="1" dirty="0"/>
              <a:t>Health Department 10%</a:t>
            </a:r>
          </a:p>
          <a:p>
            <a:r>
              <a:rPr lang="en-US" sz="2400" b="1" dirty="0"/>
              <a:t>Primary care doctor 10%</a:t>
            </a:r>
          </a:p>
          <a:p>
            <a:endParaRPr lang="en-US" sz="2400" dirty="0"/>
          </a:p>
          <a:p>
            <a:endParaRPr lang="en-US" sz="2400" dirty="0"/>
          </a:p>
        </p:txBody>
      </p:sp>
    </p:spTree>
    <p:extLst>
      <p:ext uri="{BB962C8B-B14F-4D97-AF65-F5344CB8AC3E}">
        <p14:creationId xmlns:p14="http://schemas.microsoft.com/office/powerpoint/2010/main" val="13659833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p:txBody>
          <a:bodyPr/>
          <a:lstStyle/>
          <a:p>
            <a:pPr marL="0" indent="0">
              <a:buNone/>
            </a:pPr>
            <a:r>
              <a:rPr lang="en-US" sz="2200" b="1" dirty="0">
                <a:solidFill>
                  <a:srgbClr val="FF0000"/>
                </a:solidFill>
              </a:rPr>
              <a:t>English:</a:t>
            </a:r>
          </a:p>
          <a:p>
            <a:pPr marL="0" indent="0">
              <a:buNone/>
            </a:pPr>
            <a:r>
              <a:rPr lang="en-US" sz="2200" dirty="0"/>
              <a:t>Gender: 80% female, 20% male</a:t>
            </a:r>
          </a:p>
          <a:p>
            <a:pPr marL="0" indent="0">
              <a:buNone/>
            </a:pPr>
            <a:endParaRPr lang="en-US" sz="2200" dirty="0"/>
          </a:p>
          <a:p>
            <a:pPr marL="0" indent="0">
              <a:buNone/>
            </a:pPr>
            <a:r>
              <a:rPr lang="en-US" sz="2200" dirty="0"/>
              <a:t>Race: 88% White, 8% Black, 4%</a:t>
            </a:r>
          </a:p>
          <a:p>
            <a:pPr marL="0" indent="0">
              <a:buNone/>
            </a:pPr>
            <a:endParaRPr lang="en-US" sz="2200" dirty="0"/>
          </a:p>
          <a:p>
            <a:pPr marL="0" indent="0">
              <a:buNone/>
            </a:pPr>
            <a:r>
              <a:rPr lang="en-US" sz="2200" dirty="0"/>
              <a:t>Ages:</a:t>
            </a:r>
          </a:p>
          <a:p>
            <a:r>
              <a:rPr lang="en-US" sz="2200" dirty="0"/>
              <a:t>10% 18-25 </a:t>
            </a:r>
          </a:p>
          <a:p>
            <a:r>
              <a:rPr lang="en-US" sz="2200" dirty="0"/>
              <a:t>32% 26-39</a:t>
            </a:r>
          </a:p>
          <a:p>
            <a:r>
              <a:rPr lang="en-US" sz="2200" dirty="0"/>
              <a:t>26% 40-54</a:t>
            </a:r>
          </a:p>
          <a:p>
            <a:r>
              <a:rPr lang="en-US" sz="2200" dirty="0"/>
              <a:t>16% 55-64 </a:t>
            </a:r>
          </a:p>
          <a:p>
            <a:r>
              <a:rPr lang="en-US" sz="2200" dirty="0"/>
              <a:t>11% 65-74 </a:t>
            </a:r>
          </a:p>
          <a:p>
            <a:pPr marL="0" indent="0">
              <a:buNone/>
            </a:pPr>
            <a:endParaRPr lang="en-US" sz="2400" dirty="0"/>
          </a:p>
        </p:txBody>
      </p:sp>
      <p:sp>
        <p:nvSpPr>
          <p:cNvPr id="4" name="Content Placeholder 3">
            <a:extLst>
              <a:ext uri="{FF2B5EF4-FFF2-40B4-BE49-F238E27FC236}">
                <a16:creationId xmlns:a16="http://schemas.microsoft.com/office/drawing/2014/main" id="{540C7B3C-020A-45EE-A144-F50218E7C8B4}"/>
              </a:ext>
            </a:extLst>
          </p:cNvPr>
          <p:cNvSpPr>
            <a:spLocks noGrp="1"/>
          </p:cNvSpPr>
          <p:nvPr>
            <p:ph sz="half" idx="2"/>
          </p:nvPr>
        </p:nvSpPr>
        <p:spPr/>
        <p:txBody>
          <a:bodyPr/>
          <a:lstStyle/>
          <a:p>
            <a:pPr marL="0" indent="0">
              <a:buNone/>
            </a:pPr>
            <a:endParaRPr lang="en-US" sz="2200" dirty="0"/>
          </a:p>
          <a:p>
            <a:pPr marL="0" indent="0">
              <a:buNone/>
            </a:pPr>
            <a:r>
              <a:rPr lang="en-US" sz="2200" dirty="0"/>
              <a:t>Education level: </a:t>
            </a:r>
          </a:p>
          <a:p>
            <a:r>
              <a:rPr lang="en-US" sz="2200" dirty="0"/>
              <a:t>35% High School</a:t>
            </a:r>
          </a:p>
          <a:p>
            <a:r>
              <a:rPr lang="en-US" sz="2200" dirty="0"/>
              <a:t>23% Community College/Tech</a:t>
            </a:r>
          </a:p>
          <a:p>
            <a:r>
              <a:rPr lang="en-US" sz="2200" dirty="0"/>
              <a:t>20% 4 year college </a:t>
            </a:r>
          </a:p>
          <a:p>
            <a:r>
              <a:rPr lang="en-US" sz="2200" dirty="0"/>
              <a:t>12% Graduate School</a:t>
            </a:r>
          </a:p>
          <a:p>
            <a:r>
              <a:rPr lang="en-US" sz="2200" dirty="0"/>
              <a:t>6% Post-Graduate studies</a:t>
            </a:r>
          </a:p>
          <a:p>
            <a:endParaRPr lang="en-US" sz="2200" dirty="0"/>
          </a:p>
          <a:p>
            <a:pPr marL="0" indent="0">
              <a:buNone/>
            </a:pPr>
            <a:r>
              <a:rPr lang="en-US" sz="2200" dirty="0"/>
              <a:t>Employment: 56% fulltime, 12% part-time, 21% retired, 8% unemployed</a:t>
            </a:r>
          </a:p>
          <a:p>
            <a:endParaRPr lang="en-US" dirty="0"/>
          </a:p>
        </p:txBody>
      </p:sp>
    </p:spTree>
    <p:extLst>
      <p:ext uri="{BB962C8B-B14F-4D97-AF65-F5344CB8AC3E}">
        <p14:creationId xmlns:p14="http://schemas.microsoft.com/office/powerpoint/2010/main" val="1430935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560-4C51-40D2-ACB5-2C5BC51B1987}"/>
              </a:ext>
            </a:extLst>
          </p:cNvPr>
          <p:cNvSpPr>
            <a:spLocks noGrp="1"/>
          </p:cNvSpPr>
          <p:nvPr>
            <p:ph type="title"/>
          </p:nvPr>
        </p:nvSpPr>
        <p:spPr/>
        <p:txBody>
          <a:bodyPr/>
          <a:lstStyle/>
          <a:p>
            <a:r>
              <a:rPr lang="en-US" dirty="0"/>
              <a:t>Community Themes and Strengths Assessment</a:t>
            </a:r>
          </a:p>
        </p:txBody>
      </p:sp>
      <p:sp>
        <p:nvSpPr>
          <p:cNvPr id="3" name="Content Placeholder 2">
            <a:extLst>
              <a:ext uri="{FF2B5EF4-FFF2-40B4-BE49-F238E27FC236}">
                <a16:creationId xmlns:a16="http://schemas.microsoft.com/office/drawing/2014/main" id="{E3904817-A59C-4299-B366-5C6A1748849B}"/>
              </a:ext>
            </a:extLst>
          </p:cNvPr>
          <p:cNvSpPr>
            <a:spLocks noGrp="1"/>
          </p:cNvSpPr>
          <p:nvPr>
            <p:ph sz="half" idx="1"/>
          </p:nvPr>
        </p:nvSpPr>
        <p:spPr/>
        <p:txBody>
          <a:bodyPr/>
          <a:lstStyle/>
          <a:p>
            <a:pPr marL="0" indent="0">
              <a:buNone/>
            </a:pPr>
            <a:r>
              <a:rPr lang="en-US" sz="2200" b="1" dirty="0">
                <a:solidFill>
                  <a:srgbClr val="FF0000"/>
                </a:solidFill>
              </a:rPr>
              <a:t>Hispanic:</a:t>
            </a:r>
          </a:p>
          <a:p>
            <a:pPr marL="0" indent="0">
              <a:buNone/>
            </a:pPr>
            <a:r>
              <a:rPr lang="en-US" sz="2200" dirty="0"/>
              <a:t>Gender: 78% female, 22% male</a:t>
            </a:r>
          </a:p>
          <a:p>
            <a:pPr marL="0" indent="0">
              <a:buNone/>
            </a:pPr>
            <a:endParaRPr lang="en-US" sz="2200" dirty="0"/>
          </a:p>
          <a:p>
            <a:pPr marL="0" indent="0">
              <a:buNone/>
            </a:pPr>
            <a:r>
              <a:rPr lang="en-US" sz="2200" dirty="0"/>
              <a:t>Ages:</a:t>
            </a:r>
          </a:p>
          <a:p>
            <a:r>
              <a:rPr lang="en-US" sz="2200" dirty="0"/>
              <a:t>10% 18-25 </a:t>
            </a:r>
          </a:p>
          <a:p>
            <a:r>
              <a:rPr lang="en-US" sz="2200" dirty="0"/>
              <a:t>70% 26-39</a:t>
            </a:r>
          </a:p>
          <a:p>
            <a:r>
              <a:rPr lang="en-US" sz="2200" dirty="0"/>
              <a:t>20% 40-54</a:t>
            </a:r>
          </a:p>
          <a:p>
            <a:endParaRPr lang="en-US" sz="2200" dirty="0"/>
          </a:p>
          <a:p>
            <a:pPr marL="0" indent="0">
              <a:buNone/>
            </a:pPr>
            <a:r>
              <a:rPr lang="en-US" sz="2400" dirty="0"/>
              <a:t>Income: 66% under $19,000</a:t>
            </a:r>
          </a:p>
        </p:txBody>
      </p:sp>
      <p:sp>
        <p:nvSpPr>
          <p:cNvPr id="4" name="Content Placeholder 3">
            <a:extLst>
              <a:ext uri="{FF2B5EF4-FFF2-40B4-BE49-F238E27FC236}">
                <a16:creationId xmlns:a16="http://schemas.microsoft.com/office/drawing/2014/main" id="{540C7B3C-020A-45EE-A144-F50218E7C8B4}"/>
              </a:ext>
            </a:extLst>
          </p:cNvPr>
          <p:cNvSpPr>
            <a:spLocks noGrp="1"/>
          </p:cNvSpPr>
          <p:nvPr>
            <p:ph sz="half" idx="2"/>
          </p:nvPr>
        </p:nvSpPr>
        <p:spPr/>
        <p:txBody>
          <a:bodyPr/>
          <a:lstStyle/>
          <a:p>
            <a:pPr marL="0" indent="0">
              <a:buNone/>
            </a:pPr>
            <a:endParaRPr lang="en-US" sz="2200" dirty="0"/>
          </a:p>
          <a:p>
            <a:pPr marL="0" indent="0">
              <a:buNone/>
            </a:pPr>
            <a:r>
              <a:rPr lang="en-US" sz="2200" dirty="0"/>
              <a:t>Education level: </a:t>
            </a:r>
          </a:p>
          <a:p>
            <a:r>
              <a:rPr lang="en-US" sz="2200" dirty="0"/>
              <a:t>80% Elementary/Middle School</a:t>
            </a:r>
          </a:p>
          <a:p>
            <a:r>
              <a:rPr lang="en-US" sz="2200" dirty="0"/>
              <a:t>10% High School</a:t>
            </a:r>
          </a:p>
          <a:p>
            <a:r>
              <a:rPr lang="en-US" sz="2200" dirty="0"/>
              <a:t>10% Four year college </a:t>
            </a:r>
          </a:p>
          <a:p>
            <a:pPr marL="0" indent="0">
              <a:buNone/>
            </a:pPr>
            <a:endParaRPr lang="en-US" sz="2200" dirty="0"/>
          </a:p>
          <a:p>
            <a:pPr marL="0" indent="0">
              <a:buNone/>
            </a:pPr>
            <a:r>
              <a:rPr lang="en-US" sz="2200" dirty="0"/>
              <a:t>Employment: </a:t>
            </a:r>
          </a:p>
          <a:p>
            <a:r>
              <a:rPr lang="en-US" sz="2200" dirty="0"/>
              <a:t>56% fulltime</a:t>
            </a:r>
          </a:p>
          <a:p>
            <a:r>
              <a:rPr lang="en-US" sz="2200" dirty="0"/>
              <a:t>11% part-time </a:t>
            </a:r>
          </a:p>
          <a:p>
            <a:r>
              <a:rPr lang="en-US" sz="2200" dirty="0"/>
              <a:t>22% unemployed </a:t>
            </a:r>
          </a:p>
          <a:p>
            <a:r>
              <a:rPr lang="en-US" sz="2200" dirty="0"/>
              <a:t>11% homemaker</a:t>
            </a:r>
          </a:p>
          <a:p>
            <a:endParaRPr lang="en-US" dirty="0"/>
          </a:p>
        </p:txBody>
      </p:sp>
    </p:spTree>
    <p:extLst>
      <p:ext uri="{BB962C8B-B14F-4D97-AF65-F5344CB8AC3E}">
        <p14:creationId xmlns:p14="http://schemas.microsoft.com/office/powerpoint/2010/main" val="364186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Content of Health Assessment</a:t>
            </a:r>
          </a:p>
        </p:txBody>
      </p:sp>
      <p:sp>
        <p:nvSpPr>
          <p:cNvPr id="10243" name="Content Placeholder 2"/>
          <p:cNvSpPr>
            <a:spLocks noGrp="1"/>
          </p:cNvSpPr>
          <p:nvPr>
            <p:ph sz="half" idx="1"/>
          </p:nvPr>
        </p:nvSpPr>
        <p:spPr>
          <a:xfrm>
            <a:off x="1981200" y="1828801"/>
            <a:ext cx="4038600" cy="4525963"/>
          </a:xfrm>
        </p:spPr>
        <p:txBody>
          <a:bodyPr/>
          <a:lstStyle/>
          <a:p>
            <a:pPr>
              <a:spcAft>
                <a:spcPts val="1200"/>
              </a:spcAft>
            </a:pPr>
            <a:r>
              <a:rPr lang="en-US" altLang="en-US" dirty="0"/>
              <a:t>Demographic Profile</a:t>
            </a:r>
          </a:p>
          <a:p>
            <a:pPr>
              <a:spcAft>
                <a:spcPts val="1200"/>
              </a:spcAft>
            </a:pPr>
            <a:r>
              <a:rPr lang="en-US" altLang="en-US" dirty="0"/>
              <a:t>Major Causes of Death</a:t>
            </a:r>
          </a:p>
          <a:p>
            <a:pPr>
              <a:spcAft>
                <a:spcPts val="1200"/>
              </a:spcAft>
            </a:pPr>
            <a:r>
              <a:rPr lang="en-US" altLang="en-US" dirty="0"/>
              <a:t>Communicable Disease</a:t>
            </a:r>
          </a:p>
          <a:p>
            <a:pPr>
              <a:spcAft>
                <a:spcPts val="1200"/>
              </a:spcAft>
            </a:pPr>
            <a:r>
              <a:rPr lang="en-US" altLang="en-US" dirty="0"/>
              <a:t>Maternal &amp; Child Health</a:t>
            </a:r>
          </a:p>
          <a:p>
            <a:pPr>
              <a:spcAft>
                <a:spcPts val="1000"/>
              </a:spcAft>
            </a:pPr>
            <a:endParaRPr lang="en-US" altLang="en-US" dirty="0"/>
          </a:p>
        </p:txBody>
      </p:sp>
      <p:sp>
        <p:nvSpPr>
          <p:cNvPr id="10244" name="Content Placeholder 3"/>
          <p:cNvSpPr>
            <a:spLocks noGrp="1"/>
          </p:cNvSpPr>
          <p:nvPr>
            <p:ph sz="half" idx="2"/>
          </p:nvPr>
        </p:nvSpPr>
        <p:spPr>
          <a:xfrm>
            <a:off x="6172200" y="1828802"/>
            <a:ext cx="4038600" cy="3557238"/>
          </a:xfrm>
        </p:spPr>
        <p:txBody>
          <a:bodyPr/>
          <a:lstStyle/>
          <a:p>
            <a:pPr>
              <a:spcAft>
                <a:spcPts val="1200"/>
              </a:spcAft>
            </a:pPr>
            <a:r>
              <a:rPr lang="en-US" altLang="en-US" dirty="0"/>
              <a:t>Injury &amp; Violence</a:t>
            </a:r>
          </a:p>
          <a:p>
            <a:pPr>
              <a:spcAft>
                <a:spcPts val="1200"/>
              </a:spcAft>
            </a:pPr>
            <a:r>
              <a:rPr lang="en-US" altLang="en-US" dirty="0"/>
              <a:t>Social &amp; Behavioral Health</a:t>
            </a:r>
          </a:p>
          <a:p>
            <a:pPr>
              <a:spcAft>
                <a:spcPts val="1200"/>
              </a:spcAft>
            </a:pPr>
            <a:r>
              <a:rPr lang="en-US" altLang="en-US" dirty="0"/>
              <a:t>Health Behaviors</a:t>
            </a:r>
          </a:p>
          <a:p>
            <a:pPr>
              <a:spcAft>
                <a:spcPts val="1200"/>
              </a:spcAft>
            </a:pPr>
            <a:r>
              <a:rPr lang="en-US" altLang="en-US" dirty="0"/>
              <a:t>Access to Health Care Resources</a:t>
            </a:r>
          </a:p>
          <a:p>
            <a:pPr>
              <a:spcAft>
                <a:spcPts val="1200"/>
              </a:spcAft>
            </a:pPr>
            <a:r>
              <a:rPr lang="en-US" altLang="en-US" dirty="0"/>
              <a:t>Health Disparities</a:t>
            </a:r>
          </a:p>
          <a:p>
            <a:endParaRPr lang="en-US" altLang="en-US" dirty="0"/>
          </a:p>
        </p:txBody>
      </p:sp>
      <p:sp>
        <p:nvSpPr>
          <p:cNvPr id="2" name="TextBox 1">
            <a:extLst>
              <a:ext uri="{FF2B5EF4-FFF2-40B4-BE49-F238E27FC236}">
                <a16:creationId xmlns:a16="http://schemas.microsoft.com/office/drawing/2014/main" id="{E7098CF9-B716-4A2C-899E-508EFC2DCAB3}"/>
              </a:ext>
            </a:extLst>
          </p:cNvPr>
          <p:cNvSpPr txBox="1"/>
          <p:nvPr/>
        </p:nvSpPr>
        <p:spPr>
          <a:xfrm>
            <a:off x="2129883" y="5731727"/>
            <a:ext cx="7069873" cy="646331"/>
          </a:xfrm>
          <a:prstGeom prst="rect">
            <a:avLst/>
          </a:prstGeom>
          <a:noFill/>
        </p:spPr>
        <p:txBody>
          <a:bodyPr wrap="square" rtlCol="0">
            <a:spAutoFit/>
          </a:bodyPr>
          <a:lstStyle/>
          <a:p>
            <a:endParaRPr lang="en-US" dirty="0"/>
          </a:p>
          <a:p>
            <a:r>
              <a:rPr lang="en-US" dirty="0"/>
              <a:t>Create by the Health Planning Council of Northeast Florida</a:t>
            </a:r>
          </a:p>
        </p:txBody>
      </p:sp>
    </p:spTree>
    <p:extLst>
      <p:ext uri="{BB962C8B-B14F-4D97-AF65-F5344CB8AC3E}">
        <p14:creationId xmlns:p14="http://schemas.microsoft.com/office/powerpoint/2010/main" val="507397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680F-8C75-4812-9DD7-ADC974F4905E}"/>
              </a:ext>
            </a:extLst>
          </p:cNvPr>
          <p:cNvSpPr>
            <a:spLocks noGrp="1"/>
          </p:cNvSpPr>
          <p:nvPr>
            <p:ph type="title"/>
          </p:nvPr>
        </p:nvSpPr>
        <p:spPr/>
        <p:txBody>
          <a:bodyPr/>
          <a:lstStyle/>
          <a:p>
            <a:r>
              <a:rPr lang="en-US" dirty="0"/>
              <a:t>Local Public Health Assessment</a:t>
            </a:r>
            <a:br>
              <a:rPr lang="en-US" dirty="0"/>
            </a:br>
            <a:endParaRPr lang="en-US" dirty="0"/>
          </a:p>
        </p:txBody>
      </p:sp>
      <p:pic>
        <p:nvPicPr>
          <p:cNvPr id="3" name="Picture 2">
            <a:extLst>
              <a:ext uri="{FF2B5EF4-FFF2-40B4-BE49-F238E27FC236}">
                <a16:creationId xmlns:a16="http://schemas.microsoft.com/office/drawing/2014/main" id="{BDAD7C9D-1AA5-4DE1-925D-EDF6F0854E9A}"/>
              </a:ext>
            </a:extLst>
          </p:cNvPr>
          <p:cNvPicPr>
            <a:picLocks noChangeAspect="1"/>
          </p:cNvPicPr>
          <p:nvPr/>
        </p:nvPicPr>
        <p:blipFill>
          <a:blip r:embed="rId3"/>
          <a:stretch>
            <a:fillRect/>
          </a:stretch>
        </p:blipFill>
        <p:spPr>
          <a:xfrm>
            <a:off x="2319455" y="1145849"/>
            <a:ext cx="6803472" cy="5131723"/>
          </a:xfrm>
          <a:prstGeom prst="rect">
            <a:avLst/>
          </a:prstGeom>
        </p:spPr>
      </p:pic>
    </p:spTree>
    <p:extLst>
      <p:ext uri="{BB962C8B-B14F-4D97-AF65-F5344CB8AC3E}">
        <p14:creationId xmlns:p14="http://schemas.microsoft.com/office/powerpoint/2010/main" val="3850764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F48B-7252-4F55-B48B-B23172847BB1}"/>
              </a:ext>
            </a:extLst>
          </p:cNvPr>
          <p:cNvSpPr>
            <a:spLocks noGrp="1"/>
          </p:cNvSpPr>
          <p:nvPr>
            <p:ph type="title"/>
          </p:nvPr>
        </p:nvSpPr>
        <p:spPr/>
        <p:txBody>
          <a:bodyPr/>
          <a:lstStyle/>
          <a:p>
            <a:r>
              <a:rPr lang="en-US" dirty="0"/>
              <a:t>Local Public Health Assessment</a:t>
            </a:r>
          </a:p>
        </p:txBody>
      </p:sp>
      <p:pic>
        <p:nvPicPr>
          <p:cNvPr id="3" name="Picture 2">
            <a:extLst>
              <a:ext uri="{FF2B5EF4-FFF2-40B4-BE49-F238E27FC236}">
                <a16:creationId xmlns:a16="http://schemas.microsoft.com/office/drawing/2014/main" id="{A8552F80-1E58-44A0-98E5-B4AC72E4279A}"/>
              </a:ext>
            </a:extLst>
          </p:cNvPr>
          <p:cNvPicPr>
            <a:picLocks noChangeAspect="1"/>
          </p:cNvPicPr>
          <p:nvPr/>
        </p:nvPicPr>
        <p:blipFill>
          <a:blip r:embed="rId3"/>
          <a:stretch>
            <a:fillRect/>
          </a:stretch>
        </p:blipFill>
        <p:spPr>
          <a:xfrm>
            <a:off x="2551141" y="1619913"/>
            <a:ext cx="6525952" cy="3416136"/>
          </a:xfrm>
          <a:prstGeom prst="rect">
            <a:avLst/>
          </a:prstGeom>
        </p:spPr>
      </p:pic>
      <p:sp>
        <p:nvSpPr>
          <p:cNvPr id="4" name="TextBox 3">
            <a:extLst>
              <a:ext uri="{FF2B5EF4-FFF2-40B4-BE49-F238E27FC236}">
                <a16:creationId xmlns:a16="http://schemas.microsoft.com/office/drawing/2014/main" id="{DCB1AA0C-7A17-4DF7-9DFE-8EE2F747E503}"/>
              </a:ext>
            </a:extLst>
          </p:cNvPr>
          <p:cNvSpPr txBox="1"/>
          <p:nvPr/>
        </p:nvSpPr>
        <p:spPr>
          <a:xfrm>
            <a:off x="1494263" y="5238324"/>
            <a:ext cx="8999035" cy="1077218"/>
          </a:xfrm>
          <a:prstGeom prst="rect">
            <a:avLst/>
          </a:prstGeom>
          <a:noFill/>
        </p:spPr>
        <p:txBody>
          <a:bodyPr wrap="square" rtlCol="0">
            <a:spAutoFit/>
          </a:bodyPr>
          <a:lstStyle/>
          <a:p>
            <a:r>
              <a:rPr lang="en-US" sz="1600" dirty="0"/>
              <a:t>This pie chart shows the composite measures across all of the Essential Service Model Standards in Nassau were at the Optimal level at 80% (improved from 60% in 2015), significant level for 10% and Moderate level for 10%.  Areas for improvement ES10 Research/Innovations, ES8 Assuring Workforce and ES3 Educate/Empower.</a:t>
            </a:r>
          </a:p>
        </p:txBody>
      </p:sp>
    </p:spTree>
    <p:extLst>
      <p:ext uri="{BB962C8B-B14F-4D97-AF65-F5344CB8AC3E}">
        <p14:creationId xmlns:p14="http://schemas.microsoft.com/office/powerpoint/2010/main" val="65237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1E93-AAAE-49F0-AB02-CAD386B09F54}"/>
              </a:ext>
            </a:extLst>
          </p:cNvPr>
          <p:cNvSpPr>
            <a:spLocks noGrp="1"/>
          </p:cNvSpPr>
          <p:nvPr>
            <p:ph type="title"/>
          </p:nvPr>
        </p:nvSpPr>
        <p:spPr/>
        <p:txBody>
          <a:bodyPr/>
          <a:lstStyle/>
          <a:p>
            <a:r>
              <a:rPr lang="en-US" dirty="0"/>
              <a:t>Local Public Health Assessment </a:t>
            </a:r>
            <a:br>
              <a:rPr lang="en-US" dirty="0"/>
            </a:br>
            <a:r>
              <a:rPr lang="en-US" dirty="0"/>
              <a:t>Trend data</a:t>
            </a:r>
          </a:p>
        </p:txBody>
      </p:sp>
      <p:pic>
        <p:nvPicPr>
          <p:cNvPr id="4" name="Picture 3">
            <a:extLst>
              <a:ext uri="{FF2B5EF4-FFF2-40B4-BE49-F238E27FC236}">
                <a16:creationId xmlns:a16="http://schemas.microsoft.com/office/drawing/2014/main" id="{C7D4BEB1-7D6D-49FD-A670-168C56E64ADA}"/>
              </a:ext>
            </a:extLst>
          </p:cNvPr>
          <p:cNvPicPr>
            <a:picLocks noChangeAspect="1"/>
          </p:cNvPicPr>
          <p:nvPr/>
        </p:nvPicPr>
        <p:blipFill>
          <a:blip r:embed="rId3"/>
          <a:stretch>
            <a:fillRect/>
          </a:stretch>
        </p:blipFill>
        <p:spPr>
          <a:xfrm>
            <a:off x="2286000" y="1685791"/>
            <a:ext cx="7471317" cy="4391624"/>
          </a:xfrm>
          <a:prstGeom prst="rect">
            <a:avLst/>
          </a:prstGeom>
        </p:spPr>
      </p:pic>
    </p:spTree>
    <p:extLst>
      <p:ext uri="{BB962C8B-B14F-4D97-AF65-F5344CB8AC3E}">
        <p14:creationId xmlns:p14="http://schemas.microsoft.com/office/powerpoint/2010/main" val="3597084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4A60-765A-47FB-862A-8C97B8086D5C}"/>
              </a:ext>
            </a:extLst>
          </p:cNvPr>
          <p:cNvSpPr>
            <a:spLocks noGrp="1"/>
          </p:cNvSpPr>
          <p:nvPr>
            <p:ph type="title"/>
          </p:nvPr>
        </p:nvSpPr>
        <p:spPr/>
        <p:txBody>
          <a:bodyPr/>
          <a:lstStyle/>
          <a:p>
            <a:r>
              <a:rPr lang="en-US" dirty="0"/>
              <a:t>Local Public Health Assessment Summary</a:t>
            </a:r>
          </a:p>
        </p:txBody>
      </p:sp>
      <p:pic>
        <p:nvPicPr>
          <p:cNvPr id="14" name="Content Placeholder 13">
            <a:extLst>
              <a:ext uri="{FF2B5EF4-FFF2-40B4-BE49-F238E27FC236}">
                <a16:creationId xmlns:a16="http://schemas.microsoft.com/office/drawing/2014/main" id="{45A6AB62-90A0-4F54-B9F0-69FCE7791C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17922"/>
            <a:ext cx="10972800" cy="4490518"/>
          </a:xfrm>
        </p:spPr>
      </p:pic>
    </p:spTree>
    <p:extLst>
      <p:ext uri="{BB962C8B-B14F-4D97-AF65-F5344CB8AC3E}">
        <p14:creationId xmlns:p14="http://schemas.microsoft.com/office/powerpoint/2010/main" val="3449268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6BCB-AA1C-4D20-B533-719A9AA54F62}"/>
              </a:ext>
            </a:extLst>
          </p:cNvPr>
          <p:cNvSpPr>
            <a:spLocks noGrp="1"/>
          </p:cNvSpPr>
          <p:nvPr>
            <p:ph type="title"/>
          </p:nvPr>
        </p:nvSpPr>
        <p:spPr/>
        <p:txBody>
          <a:bodyPr/>
          <a:lstStyle/>
          <a:p>
            <a:r>
              <a:rPr lang="en-US" dirty="0"/>
              <a:t>Forces of Change Assessment</a:t>
            </a:r>
          </a:p>
        </p:txBody>
      </p:sp>
      <p:sp>
        <p:nvSpPr>
          <p:cNvPr id="3" name="Content Placeholder 2">
            <a:extLst>
              <a:ext uri="{FF2B5EF4-FFF2-40B4-BE49-F238E27FC236}">
                <a16:creationId xmlns:a16="http://schemas.microsoft.com/office/drawing/2014/main" id="{0CBF3003-9C3C-46C3-BCA0-6AC804282A9A}"/>
              </a:ext>
            </a:extLst>
          </p:cNvPr>
          <p:cNvSpPr>
            <a:spLocks noGrp="1"/>
          </p:cNvSpPr>
          <p:nvPr>
            <p:ph idx="1"/>
          </p:nvPr>
        </p:nvSpPr>
        <p:spPr/>
        <p:txBody>
          <a:bodyPr/>
          <a:lstStyle/>
          <a:p>
            <a:r>
              <a:rPr lang="en-US" sz="2800" dirty="0"/>
              <a:t>Convened two community meetings</a:t>
            </a:r>
          </a:p>
          <a:p>
            <a:pPr lvl="1"/>
            <a:r>
              <a:rPr lang="en-US" sz="2400" dirty="0"/>
              <a:t>Fernandina Beach Chamber of Commerce location</a:t>
            </a:r>
          </a:p>
          <a:p>
            <a:pPr lvl="1"/>
            <a:r>
              <a:rPr lang="en-US" sz="2400" dirty="0"/>
              <a:t>Yulee Family Support Services office</a:t>
            </a:r>
          </a:p>
          <a:p>
            <a:pPr lvl="1"/>
            <a:r>
              <a:rPr lang="en-US" sz="2400" dirty="0"/>
              <a:t>attempted Callahan (unsuccessful)</a:t>
            </a:r>
          </a:p>
          <a:p>
            <a:endParaRPr lang="en-US" sz="2800" dirty="0"/>
          </a:p>
          <a:p>
            <a:r>
              <a:rPr lang="en-US" sz="2800" dirty="0"/>
              <a:t>Answered these questions:</a:t>
            </a:r>
          </a:p>
          <a:p>
            <a:pPr lvl="1"/>
            <a:r>
              <a:rPr lang="en-US" sz="2400" dirty="0"/>
              <a:t>What is occurring that affects the health of our community</a:t>
            </a:r>
          </a:p>
          <a:p>
            <a:pPr lvl="1"/>
            <a:r>
              <a:rPr lang="en-US" sz="2400" dirty="0"/>
              <a:t>What specific threats or opportunities are generated by these occurrences?</a:t>
            </a:r>
          </a:p>
          <a:p>
            <a:pPr lvl="1"/>
            <a:r>
              <a:rPr lang="en-US" sz="2400" dirty="0"/>
              <a:t>Lots of discussion and ideas captured</a:t>
            </a:r>
          </a:p>
        </p:txBody>
      </p:sp>
    </p:spTree>
    <p:extLst>
      <p:ext uri="{BB962C8B-B14F-4D97-AF65-F5344CB8AC3E}">
        <p14:creationId xmlns:p14="http://schemas.microsoft.com/office/powerpoint/2010/main" val="743425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ADA4-4E57-4050-BCFF-611F793DC6E2}"/>
              </a:ext>
            </a:extLst>
          </p:cNvPr>
          <p:cNvSpPr>
            <a:spLocks noGrp="1"/>
          </p:cNvSpPr>
          <p:nvPr>
            <p:ph type="title"/>
          </p:nvPr>
        </p:nvSpPr>
        <p:spPr/>
        <p:txBody>
          <a:bodyPr/>
          <a:lstStyle/>
          <a:p>
            <a:br>
              <a:rPr lang="en-US" dirty="0"/>
            </a:br>
            <a:r>
              <a:rPr lang="en-US" dirty="0" err="1"/>
              <a:t>Wildlight</a:t>
            </a:r>
            <a:r>
              <a:rPr lang="en-US" dirty="0"/>
              <a:t>/Yulee – </a:t>
            </a:r>
            <a:br>
              <a:rPr lang="en-US" dirty="0"/>
            </a:br>
            <a:r>
              <a:rPr lang="en-US" dirty="0"/>
              <a:t>Expansion and Resources</a:t>
            </a:r>
          </a:p>
        </p:txBody>
      </p:sp>
      <p:pic>
        <p:nvPicPr>
          <p:cNvPr id="3" name="Picture 2">
            <a:extLst>
              <a:ext uri="{FF2B5EF4-FFF2-40B4-BE49-F238E27FC236}">
                <a16:creationId xmlns:a16="http://schemas.microsoft.com/office/drawing/2014/main" id="{5CBBC033-131B-4CAF-975E-2BCDE417F753}"/>
              </a:ext>
            </a:extLst>
          </p:cNvPr>
          <p:cNvPicPr>
            <a:picLocks noChangeAspect="1"/>
          </p:cNvPicPr>
          <p:nvPr/>
        </p:nvPicPr>
        <p:blipFill>
          <a:blip r:embed="rId3"/>
          <a:stretch>
            <a:fillRect/>
          </a:stretch>
        </p:blipFill>
        <p:spPr>
          <a:xfrm>
            <a:off x="2204720" y="1891664"/>
            <a:ext cx="7589520" cy="4295776"/>
          </a:xfrm>
          <a:prstGeom prst="rect">
            <a:avLst/>
          </a:prstGeom>
        </p:spPr>
      </p:pic>
    </p:spTree>
    <p:extLst>
      <p:ext uri="{BB962C8B-B14F-4D97-AF65-F5344CB8AC3E}">
        <p14:creationId xmlns:p14="http://schemas.microsoft.com/office/powerpoint/2010/main" val="3261734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3F48-6119-4F03-8671-69D5476DF0FA}"/>
              </a:ext>
            </a:extLst>
          </p:cNvPr>
          <p:cNvSpPr>
            <a:spLocks noGrp="1"/>
          </p:cNvSpPr>
          <p:nvPr>
            <p:ph type="title"/>
          </p:nvPr>
        </p:nvSpPr>
        <p:spPr/>
        <p:txBody>
          <a:bodyPr/>
          <a:lstStyle/>
          <a:p>
            <a:r>
              <a:rPr lang="en-US" dirty="0"/>
              <a:t>Forces of Change Assessment</a:t>
            </a:r>
          </a:p>
        </p:txBody>
      </p:sp>
      <p:pic>
        <p:nvPicPr>
          <p:cNvPr id="7" name="Picture 6">
            <a:extLst>
              <a:ext uri="{FF2B5EF4-FFF2-40B4-BE49-F238E27FC236}">
                <a16:creationId xmlns:a16="http://schemas.microsoft.com/office/drawing/2014/main" id="{13517455-89AD-4188-8935-10A860CDD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35" y="1498625"/>
            <a:ext cx="7103326" cy="4844469"/>
          </a:xfrm>
          <a:prstGeom prst="rect">
            <a:avLst/>
          </a:prstGeom>
        </p:spPr>
      </p:pic>
    </p:spTree>
    <p:extLst>
      <p:ext uri="{BB962C8B-B14F-4D97-AF65-F5344CB8AC3E}">
        <p14:creationId xmlns:p14="http://schemas.microsoft.com/office/powerpoint/2010/main" val="4055571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DD64-2575-4D81-BA34-EC9F054EC995}"/>
              </a:ext>
            </a:extLst>
          </p:cNvPr>
          <p:cNvSpPr>
            <a:spLocks noGrp="1"/>
          </p:cNvSpPr>
          <p:nvPr>
            <p:ph type="title"/>
          </p:nvPr>
        </p:nvSpPr>
        <p:spPr/>
        <p:txBody>
          <a:bodyPr/>
          <a:lstStyle/>
          <a:p>
            <a:r>
              <a:rPr lang="en-US" dirty="0"/>
              <a:t>Forces of Change Assessment</a:t>
            </a:r>
          </a:p>
        </p:txBody>
      </p:sp>
      <p:pic>
        <p:nvPicPr>
          <p:cNvPr id="4" name="Picture 3">
            <a:extLst>
              <a:ext uri="{FF2B5EF4-FFF2-40B4-BE49-F238E27FC236}">
                <a16:creationId xmlns:a16="http://schemas.microsoft.com/office/drawing/2014/main" id="{468083FA-85EE-4399-8AA0-8FA7229DA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663" y="1561169"/>
            <a:ext cx="6720210" cy="4694663"/>
          </a:xfrm>
          <a:prstGeom prst="rect">
            <a:avLst/>
          </a:prstGeom>
        </p:spPr>
      </p:pic>
    </p:spTree>
    <p:extLst>
      <p:ext uri="{BB962C8B-B14F-4D97-AF65-F5344CB8AC3E}">
        <p14:creationId xmlns:p14="http://schemas.microsoft.com/office/powerpoint/2010/main" val="3112926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E671-2EBB-4DBF-9CF8-4CA93F9B7FD3}"/>
              </a:ext>
            </a:extLst>
          </p:cNvPr>
          <p:cNvSpPr>
            <a:spLocks noGrp="1"/>
          </p:cNvSpPr>
          <p:nvPr>
            <p:ph type="title"/>
          </p:nvPr>
        </p:nvSpPr>
        <p:spPr/>
        <p:txBody>
          <a:bodyPr/>
          <a:lstStyle/>
          <a:p>
            <a:r>
              <a:rPr lang="en-US" dirty="0"/>
              <a:t>Forces of Change Summary</a:t>
            </a:r>
          </a:p>
        </p:txBody>
      </p:sp>
      <p:sp>
        <p:nvSpPr>
          <p:cNvPr id="3" name="Content Placeholder 2">
            <a:extLst>
              <a:ext uri="{FF2B5EF4-FFF2-40B4-BE49-F238E27FC236}">
                <a16:creationId xmlns:a16="http://schemas.microsoft.com/office/drawing/2014/main" id="{70D6550C-6C8A-4DC2-B2A5-7769432AFA2B}"/>
              </a:ext>
            </a:extLst>
          </p:cNvPr>
          <p:cNvSpPr>
            <a:spLocks noGrp="1"/>
          </p:cNvSpPr>
          <p:nvPr>
            <p:ph sz="half" idx="1"/>
          </p:nvPr>
        </p:nvSpPr>
        <p:spPr/>
        <p:txBody>
          <a:bodyPr/>
          <a:lstStyle/>
          <a:p>
            <a:pPr marL="0" indent="0">
              <a:buNone/>
            </a:pPr>
            <a:r>
              <a:rPr lang="en-US" dirty="0"/>
              <a:t>Threats:</a:t>
            </a:r>
          </a:p>
          <a:p>
            <a:r>
              <a:rPr lang="en-US" sz="1800" dirty="0"/>
              <a:t>Rapid expansion of Yulee, schools, neighborhoods</a:t>
            </a:r>
          </a:p>
          <a:p>
            <a:r>
              <a:rPr lang="en-US" sz="1800" dirty="0"/>
              <a:t>Road construction/lack of parks and safe walk ways/bike paths</a:t>
            </a:r>
          </a:p>
          <a:p>
            <a:r>
              <a:rPr lang="en-US" sz="1800" dirty="0"/>
              <a:t>Increase in Suicide, Baker Acts, lack of affordable mental health care</a:t>
            </a:r>
          </a:p>
          <a:p>
            <a:r>
              <a:rPr lang="en-US" sz="1800" dirty="0"/>
              <a:t>Increase in substance use related deaths</a:t>
            </a:r>
          </a:p>
          <a:p>
            <a:r>
              <a:rPr lang="en-US" sz="1800" dirty="0"/>
              <a:t>Lack of medical providers</a:t>
            </a:r>
          </a:p>
          <a:p>
            <a:r>
              <a:rPr lang="en-US" sz="1800" dirty="0"/>
              <a:t>Limited resources for Spanish speaking families</a:t>
            </a:r>
          </a:p>
          <a:p>
            <a:r>
              <a:rPr lang="en-US" sz="1800" dirty="0"/>
              <a:t>Increased gun violence</a:t>
            </a:r>
          </a:p>
          <a:p>
            <a:pPr marL="0" indent="0">
              <a:buNone/>
            </a:pPr>
            <a:endParaRPr lang="en-US" sz="1800" dirty="0"/>
          </a:p>
        </p:txBody>
      </p:sp>
      <p:sp>
        <p:nvSpPr>
          <p:cNvPr id="4" name="Content Placeholder 3">
            <a:extLst>
              <a:ext uri="{FF2B5EF4-FFF2-40B4-BE49-F238E27FC236}">
                <a16:creationId xmlns:a16="http://schemas.microsoft.com/office/drawing/2014/main" id="{32E62FEB-64AC-49DA-8651-3A4E9B001817}"/>
              </a:ext>
            </a:extLst>
          </p:cNvPr>
          <p:cNvSpPr>
            <a:spLocks noGrp="1"/>
          </p:cNvSpPr>
          <p:nvPr>
            <p:ph sz="half" idx="2"/>
          </p:nvPr>
        </p:nvSpPr>
        <p:spPr/>
        <p:txBody>
          <a:bodyPr/>
          <a:lstStyle/>
          <a:p>
            <a:pPr marL="0" indent="0">
              <a:buNone/>
            </a:pPr>
            <a:r>
              <a:rPr lang="en-US" dirty="0"/>
              <a:t>Opportunities:</a:t>
            </a:r>
          </a:p>
          <a:p>
            <a:r>
              <a:rPr lang="en-US" sz="1800" dirty="0"/>
              <a:t>Need new infrastructure (create City of Yulee) to support growth, tax base</a:t>
            </a:r>
          </a:p>
          <a:p>
            <a:r>
              <a:rPr lang="en-US" sz="1800" dirty="0"/>
              <a:t>Need safe roads for travel, walking/bike paths for safe exercise</a:t>
            </a:r>
          </a:p>
          <a:p>
            <a:r>
              <a:rPr lang="en-US" sz="1800" dirty="0"/>
              <a:t>Increased education and services for persons with mental health, depression. </a:t>
            </a:r>
          </a:p>
          <a:p>
            <a:r>
              <a:rPr lang="en-US" sz="1800" dirty="0"/>
              <a:t>Training for substance abuse screening/referral and local drug abuse treatment.</a:t>
            </a:r>
          </a:p>
          <a:p>
            <a:r>
              <a:rPr lang="en-US" sz="1800" dirty="0"/>
              <a:t>Increase in medical providers to care for growing population.</a:t>
            </a:r>
          </a:p>
          <a:p>
            <a:r>
              <a:rPr lang="en-US" sz="1800" dirty="0"/>
              <a:t>Expand service options for Hispanic families through common language</a:t>
            </a:r>
          </a:p>
          <a:p>
            <a:r>
              <a:rPr lang="en-US" sz="1800" dirty="0"/>
              <a:t>Training on Active Shooter</a:t>
            </a:r>
          </a:p>
        </p:txBody>
      </p:sp>
    </p:spTree>
    <p:extLst>
      <p:ext uri="{BB962C8B-B14F-4D97-AF65-F5344CB8AC3E}">
        <p14:creationId xmlns:p14="http://schemas.microsoft.com/office/powerpoint/2010/main" val="1664690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5AFBE9-E789-419A-8CC1-E49269EE5EBB}"/>
              </a:ext>
            </a:extLst>
          </p:cNvPr>
          <p:cNvSpPr>
            <a:spLocks noGrp="1"/>
          </p:cNvSpPr>
          <p:nvPr>
            <p:ph type="title"/>
          </p:nvPr>
        </p:nvSpPr>
        <p:spPr/>
        <p:txBody>
          <a:bodyPr/>
          <a:lstStyle/>
          <a:p>
            <a:r>
              <a:rPr lang="en-US" dirty="0"/>
              <a:t>Prioritization of Key Issues</a:t>
            </a:r>
          </a:p>
        </p:txBody>
      </p:sp>
      <p:sp>
        <p:nvSpPr>
          <p:cNvPr id="6" name="Content Placeholder 5">
            <a:extLst>
              <a:ext uri="{FF2B5EF4-FFF2-40B4-BE49-F238E27FC236}">
                <a16:creationId xmlns:a16="http://schemas.microsoft.com/office/drawing/2014/main" id="{B5BA9128-6110-4EA9-9EEB-96D6B8484810}"/>
              </a:ext>
            </a:extLst>
          </p:cNvPr>
          <p:cNvSpPr>
            <a:spLocks noGrp="1"/>
          </p:cNvSpPr>
          <p:nvPr>
            <p:ph idx="1"/>
          </p:nvPr>
        </p:nvSpPr>
        <p:spPr/>
        <p:txBody>
          <a:bodyPr/>
          <a:lstStyle/>
          <a:p>
            <a:pPr>
              <a:lnSpc>
                <a:spcPct val="200000"/>
              </a:lnSpc>
            </a:pPr>
            <a:r>
              <a:rPr lang="en-US" dirty="0"/>
              <a:t>What are the most concerning health issues? </a:t>
            </a:r>
          </a:p>
          <a:p>
            <a:pPr>
              <a:lnSpc>
                <a:spcPct val="200000"/>
              </a:lnSpc>
            </a:pPr>
            <a:r>
              <a:rPr lang="en-US" dirty="0"/>
              <a:t>What do we want to change?</a:t>
            </a:r>
          </a:p>
        </p:txBody>
      </p:sp>
    </p:spTree>
    <p:extLst>
      <p:ext uri="{BB962C8B-B14F-4D97-AF65-F5344CB8AC3E}">
        <p14:creationId xmlns:p14="http://schemas.microsoft.com/office/powerpoint/2010/main" val="35886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Reading Data Slides</a:t>
            </a:r>
          </a:p>
        </p:txBody>
      </p:sp>
      <p:sp>
        <p:nvSpPr>
          <p:cNvPr id="17414" name="Content Placeholder 10"/>
          <p:cNvSpPr>
            <a:spLocks noGrp="1"/>
          </p:cNvSpPr>
          <p:nvPr>
            <p:ph idx="1"/>
          </p:nvPr>
        </p:nvSpPr>
        <p:spPr>
          <a:xfrm>
            <a:off x="1215482" y="1600201"/>
            <a:ext cx="10366917" cy="4525963"/>
          </a:xfrm>
        </p:spPr>
        <p:txBody>
          <a:bodyPr/>
          <a:lstStyle/>
          <a:p>
            <a:pPr marL="0" indent="0">
              <a:spcBef>
                <a:spcPts val="1200"/>
              </a:spcBef>
              <a:spcAft>
                <a:spcPts val="1200"/>
              </a:spcAft>
              <a:buNone/>
            </a:pPr>
            <a:r>
              <a:rPr lang="en-US" altLang="en-US" sz="2200" dirty="0"/>
              <a:t>Trend differences as related to:</a:t>
            </a:r>
          </a:p>
          <a:p>
            <a:pPr lvl="1">
              <a:spcBef>
                <a:spcPts val="0"/>
              </a:spcBef>
              <a:spcAft>
                <a:spcPts val="0"/>
              </a:spcAft>
            </a:pPr>
            <a:r>
              <a:rPr lang="en-US" altLang="en-US" sz="1600" dirty="0"/>
              <a:t>Age				</a:t>
            </a:r>
          </a:p>
          <a:p>
            <a:pPr lvl="1">
              <a:spcBef>
                <a:spcPts val="0"/>
              </a:spcBef>
              <a:spcAft>
                <a:spcPts val="0"/>
              </a:spcAft>
            </a:pPr>
            <a:r>
              <a:rPr lang="en-US" altLang="en-US" sz="1600" dirty="0"/>
              <a:t>Race</a:t>
            </a:r>
          </a:p>
          <a:p>
            <a:pPr lvl="1">
              <a:spcBef>
                <a:spcPts val="0"/>
              </a:spcBef>
              <a:spcAft>
                <a:spcPts val="0"/>
              </a:spcAft>
            </a:pPr>
            <a:r>
              <a:rPr lang="en-US" altLang="en-US" sz="1600" dirty="0"/>
              <a:t>Gender</a:t>
            </a:r>
          </a:p>
          <a:p>
            <a:pPr lvl="1">
              <a:spcBef>
                <a:spcPts val="0"/>
              </a:spcBef>
              <a:spcAft>
                <a:spcPts val="0"/>
              </a:spcAft>
            </a:pPr>
            <a:r>
              <a:rPr lang="en-US" altLang="en-US" sz="1600" dirty="0"/>
              <a:t>Zip code</a:t>
            </a:r>
          </a:p>
          <a:p>
            <a:pPr lvl="1">
              <a:spcBef>
                <a:spcPts val="0"/>
              </a:spcBef>
              <a:spcAft>
                <a:spcPts val="0"/>
              </a:spcAft>
            </a:pPr>
            <a:r>
              <a:rPr lang="en-US" altLang="en-US" sz="1600" dirty="0"/>
              <a:t>Ethnic Group</a:t>
            </a:r>
          </a:p>
          <a:p>
            <a:pPr lvl="1">
              <a:spcBef>
                <a:spcPts val="0"/>
              </a:spcBef>
              <a:spcAft>
                <a:spcPts val="0"/>
              </a:spcAft>
            </a:pPr>
            <a:r>
              <a:rPr lang="en-US" altLang="en-US" sz="1600" dirty="0"/>
              <a:t>Economic Status</a:t>
            </a:r>
          </a:p>
          <a:p>
            <a:pPr marL="0" indent="0">
              <a:buNone/>
            </a:pPr>
            <a:endParaRPr lang="en-US" sz="2200" dirty="0"/>
          </a:p>
          <a:p>
            <a:pPr marL="0" indent="0">
              <a:buNone/>
            </a:pPr>
            <a:r>
              <a:rPr lang="en-US" sz="2200" dirty="0"/>
              <a:t>The PHN Steering Committee found </a:t>
            </a:r>
            <a:r>
              <a:rPr lang="en-US" sz="2200" u="sng" dirty="0"/>
              <a:t>health disparities</a:t>
            </a:r>
            <a:r>
              <a:rPr lang="en-US" sz="2200" dirty="0"/>
              <a:t> within the areas of:</a:t>
            </a:r>
          </a:p>
          <a:p>
            <a:pPr lvl="1"/>
            <a:r>
              <a:rPr lang="en-US" sz="1600" b="1" dirty="0">
                <a:solidFill>
                  <a:srgbClr val="FF0000"/>
                </a:solidFill>
              </a:rPr>
              <a:t>Cancer</a:t>
            </a:r>
          </a:p>
          <a:p>
            <a:pPr lvl="1"/>
            <a:r>
              <a:rPr lang="en-US" sz="1600" b="1" dirty="0">
                <a:solidFill>
                  <a:srgbClr val="FF0000"/>
                </a:solidFill>
              </a:rPr>
              <a:t>Infant mortality</a:t>
            </a:r>
          </a:p>
          <a:p>
            <a:pPr lvl="1"/>
            <a:r>
              <a:rPr lang="en-US" sz="1600" b="1" dirty="0">
                <a:solidFill>
                  <a:srgbClr val="FF0000"/>
                </a:solidFill>
              </a:rPr>
              <a:t>Low birthweight</a:t>
            </a:r>
          </a:p>
          <a:p>
            <a:pPr lvl="1"/>
            <a:r>
              <a:rPr lang="en-US" sz="1600" b="1" dirty="0">
                <a:solidFill>
                  <a:srgbClr val="FF0000"/>
                </a:solidFill>
              </a:rPr>
              <a:t>Chronic disease (diabetes/stroke)</a:t>
            </a:r>
          </a:p>
          <a:p>
            <a:pPr lvl="1"/>
            <a:r>
              <a:rPr lang="en-US" sz="1600" b="1" dirty="0">
                <a:solidFill>
                  <a:srgbClr val="FF0000"/>
                </a:solidFill>
              </a:rPr>
              <a:t>HIV w/non-white</a:t>
            </a:r>
          </a:p>
          <a:p>
            <a:pPr marL="0" indent="0">
              <a:spcBef>
                <a:spcPts val="1200"/>
              </a:spcBef>
              <a:spcAft>
                <a:spcPts val="1200"/>
              </a:spcAft>
              <a:buNone/>
            </a:pPr>
            <a:endParaRPr lang="en-US" altLang="en-US" sz="2200" dirty="0"/>
          </a:p>
        </p:txBody>
      </p:sp>
    </p:spTree>
    <p:extLst>
      <p:ext uri="{BB962C8B-B14F-4D97-AF65-F5344CB8AC3E}">
        <p14:creationId xmlns:p14="http://schemas.microsoft.com/office/powerpoint/2010/main" val="3553085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6F54F2-F420-4219-98AE-17BD07686C93}"/>
              </a:ext>
            </a:extLst>
          </p:cNvPr>
          <p:cNvSpPr>
            <a:spLocks noGrp="1"/>
          </p:cNvSpPr>
          <p:nvPr>
            <p:ph type="title"/>
          </p:nvPr>
        </p:nvSpPr>
        <p:spPr/>
        <p:txBody>
          <a:bodyPr/>
          <a:lstStyle/>
          <a:p>
            <a:r>
              <a:rPr lang="en-US" dirty="0"/>
              <a:t>How are We Gathering Your Feedback?</a:t>
            </a:r>
          </a:p>
        </p:txBody>
      </p:sp>
      <p:sp>
        <p:nvSpPr>
          <p:cNvPr id="2" name="Content Placeholder 1">
            <a:extLst>
              <a:ext uri="{FF2B5EF4-FFF2-40B4-BE49-F238E27FC236}">
                <a16:creationId xmlns:a16="http://schemas.microsoft.com/office/drawing/2014/main" id="{ADB0B643-C588-41C6-BBBE-FA32E7A7EE69}"/>
              </a:ext>
            </a:extLst>
          </p:cNvPr>
          <p:cNvSpPr>
            <a:spLocks noGrp="1"/>
          </p:cNvSpPr>
          <p:nvPr>
            <p:ph idx="1"/>
          </p:nvPr>
        </p:nvSpPr>
        <p:spPr>
          <a:xfrm>
            <a:off x="609600" y="1417639"/>
            <a:ext cx="10972800" cy="4708526"/>
          </a:xfrm>
        </p:spPr>
        <p:txBody>
          <a:bodyPr/>
          <a:lstStyle/>
          <a:p>
            <a:pPr>
              <a:lnSpc>
                <a:spcPct val="150000"/>
              </a:lnSpc>
            </a:pPr>
            <a:r>
              <a:rPr lang="en-US" sz="2400" dirty="0"/>
              <a:t>Review Posters with Identified Concerns</a:t>
            </a:r>
          </a:p>
          <a:p>
            <a:pPr>
              <a:lnSpc>
                <a:spcPct val="150000"/>
              </a:lnSpc>
            </a:pPr>
            <a:r>
              <a:rPr lang="en-US" sz="2400" dirty="0"/>
              <a:t>Add additional ideas</a:t>
            </a:r>
          </a:p>
          <a:p>
            <a:pPr>
              <a:lnSpc>
                <a:spcPct val="150000"/>
              </a:lnSpc>
            </a:pPr>
            <a:r>
              <a:rPr lang="en-US" sz="2400" dirty="0"/>
              <a:t>Use dot-</a:t>
            </a:r>
            <a:r>
              <a:rPr lang="en-US" sz="2400" dirty="0" err="1"/>
              <a:t>mocracy</a:t>
            </a:r>
            <a:r>
              <a:rPr lang="en-US" sz="2400" dirty="0"/>
              <a:t> process</a:t>
            </a:r>
          </a:p>
          <a:p>
            <a:pPr marL="457200" lvl="1" indent="0">
              <a:lnSpc>
                <a:spcPct val="150000"/>
              </a:lnSpc>
              <a:buNone/>
            </a:pPr>
            <a:r>
              <a:rPr lang="en-US" sz="2400" dirty="0"/>
              <a:t>6x </a:t>
            </a:r>
            <a:r>
              <a:rPr lang="en-US" sz="2400" b="1" dirty="0">
                <a:solidFill>
                  <a:srgbClr val="00B050"/>
                </a:solidFill>
              </a:rPr>
              <a:t>Green</a:t>
            </a:r>
            <a:r>
              <a:rPr lang="en-US" sz="2400" dirty="0"/>
              <a:t> - 3 for Most </a:t>
            </a:r>
            <a:r>
              <a:rPr lang="en-US" sz="2400" b="1" dirty="0">
                <a:solidFill>
                  <a:srgbClr val="00B050"/>
                </a:solidFill>
              </a:rPr>
              <a:t>Important</a:t>
            </a:r>
            <a:r>
              <a:rPr lang="en-US" sz="2400" b="1" dirty="0"/>
              <a:t>,</a:t>
            </a:r>
            <a:r>
              <a:rPr lang="en-US" sz="2400" dirty="0"/>
              <a:t> 2 for Second, and 1 least </a:t>
            </a:r>
          </a:p>
          <a:p>
            <a:pPr marL="457200" lvl="1" indent="0">
              <a:lnSpc>
                <a:spcPct val="150000"/>
              </a:lnSpc>
              <a:buNone/>
            </a:pPr>
            <a:r>
              <a:rPr lang="en-US" sz="2400" dirty="0"/>
              <a:t>4x </a:t>
            </a:r>
            <a:r>
              <a:rPr lang="en-US" sz="2400" b="1" dirty="0">
                <a:solidFill>
                  <a:srgbClr val="FF0000"/>
                </a:solidFill>
              </a:rPr>
              <a:t>Red </a:t>
            </a:r>
            <a:r>
              <a:rPr lang="en-US" sz="2400" dirty="0"/>
              <a:t>– where we have the most </a:t>
            </a:r>
            <a:r>
              <a:rPr lang="en-US" sz="2400" b="1" dirty="0">
                <a:solidFill>
                  <a:srgbClr val="FF0000"/>
                </a:solidFill>
              </a:rPr>
              <a:t>influence</a:t>
            </a:r>
            <a:r>
              <a:rPr lang="en-US" sz="2400" dirty="0"/>
              <a:t>, </a:t>
            </a:r>
            <a:r>
              <a:rPr lang="en-US" sz="2400" b="1" dirty="0">
                <a:solidFill>
                  <a:srgbClr val="FF0000"/>
                </a:solidFill>
              </a:rPr>
              <a:t>control</a:t>
            </a:r>
            <a:r>
              <a:rPr lang="en-US" sz="2400" dirty="0"/>
              <a:t> and </a:t>
            </a:r>
            <a:r>
              <a:rPr lang="en-US" sz="2400" b="1" dirty="0">
                <a:solidFill>
                  <a:srgbClr val="FF0000"/>
                </a:solidFill>
              </a:rPr>
              <a:t>resources</a:t>
            </a:r>
          </a:p>
          <a:p>
            <a:pPr>
              <a:lnSpc>
                <a:spcPct val="150000"/>
              </a:lnSpc>
            </a:pPr>
            <a:r>
              <a:rPr lang="en-US" sz="2400" dirty="0"/>
              <a:t>Group Discussion</a:t>
            </a:r>
          </a:p>
          <a:p>
            <a:pPr>
              <a:lnSpc>
                <a:spcPct val="150000"/>
              </a:lnSpc>
            </a:pPr>
            <a:r>
              <a:rPr lang="en-US" sz="2400" dirty="0"/>
              <a:t>Reporting/Discussion</a:t>
            </a:r>
          </a:p>
        </p:txBody>
      </p:sp>
    </p:spTree>
    <p:extLst>
      <p:ext uri="{BB962C8B-B14F-4D97-AF65-F5344CB8AC3E}">
        <p14:creationId xmlns:p14="http://schemas.microsoft.com/office/powerpoint/2010/main" val="32154791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DA64-7888-46D2-9449-829AC41AF3D1}"/>
              </a:ext>
            </a:extLst>
          </p:cNvPr>
          <p:cNvSpPr>
            <a:spLocks noGrp="1"/>
          </p:cNvSpPr>
          <p:nvPr>
            <p:ph type="title"/>
          </p:nvPr>
        </p:nvSpPr>
        <p:spPr/>
        <p:txBody>
          <a:bodyPr/>
          <a:lstStyle/>
          <a:p>
            <a:r>
              <a:rPr lang="en-US" dirty="0"/>
              <a:t>New Health Issues for 2019-2021</a:t>
            </a:r>
          </a:p>
        </p:txBody>
      </p:sp>
      <p:sp>
        <p:nvSpPr>
          <p:cNvPr id="4" name="Content Placeholder 3">
            <a:extLst>
              <a:ext uri="{FF2B5EF4-FFF2-40B4-BE49-F238E27FC236}">
                <a16:creationId xmlns:a16="http://schemas.microsoft.com/office/drawing/2014/main" id="{A5D5ABAA-1A0B-4937-A1B0-7022BC8AC47E}"/>
              </a:ext>
            </a:extLst>
          </p:cNvPr>
          <p:cNvSpPr>
            <a:spLocks noGrp="1"/>
          </p:cNvSpPr>
          <p:nvPr>
            <p:ph idx="1"/>
          </p:nvPr>
        </p:nvSpPr>
        <p:spPr>
          <a:xfrm>
            <a:off x="609600" y="1417639"/>
            <a:ext cx="10972800" cy="4708526"/>
          </a:xfrm>
        </p:spPr>
        <p:txBody>
          <a:bodyPr/>
          <a:lstStyle/>
          <a:p>
            <a:pPr marL="0" indent="0">
              <a:buNone/>
            </a:pPr>
            <a:r>
              <a:rPr lang="en-US" dirty="0"/>
              <a:t>After voting at this meeting on 9/26/18:</a:t>
            </a:r>
          </a:p>
          <a:p>
            <a:pPr marL="0" indent="0">
              <a:buNone/>
            </a:pPr>
            <a:endParaRPr lang="en-US" dirty="0"/>
          </a:p>
          <a:p>
            <a:r>
              <a:rPr lang="en-US" sz="3600" b="1" dirty="0">
                <a:solidFill>
                  <a:srgbClr val="0070C0"/>
                </a:solidFill>
              </a:rPr>
              <a:t>Housing and Healthy Places</a:t>
            </a:r>
          </a:p>
          <a:p>
            <a:r>
              <a:rPr lang="en-US" sz="3600" b="1" dirty="0">
                <a:solidFill>
                  <a:srgbClr val="0070C0"/>
                </a:solidFill>
              </a:rPr>
              <a:t>Access to Care</a:t>
            </a:r>
          </a:p>
          <a:p>
            <a:r>
              <a:rPr lang="en-US" sz="3600" b="1" dirty="0">
                <a:solidFill>
                  <a:srgbClr val="0070C0"/>
                </a:solidFill>
              </a:rPr>
              <a:t>Behavioral Health and Substance Abuse</a:t>
            </a:r>
          </a:p>
          <a:p>
            <a:r>
              <a:rPr lang="en-US" sz="3600" b="1" dirty="0">
                <a:solidFill>
                  <a:srgbClr val="0070C0"/>
                </a:solidFill>
              </a:rPr>
              <a:t>Health Disparities</a:t>
            </a:r>
          </a:p>
          <a:p>
            <a:r>
              <a:rPr lang="en-US" sz="3600" b="1" dirty="0">
                <a:solidFill>
                  <a:srgbClr val="0070C0"/>
                </a:solidFill>
              </a:rPr>
              <a:t>Community Support</a:t>
            </a:r>
          </a:p>
        </p:txBody>
      </p:sp>
    </p:spTree>
    <p:extLst>
      <p:ext uri="{BB962C8B-B14F-4D97-AF65-F5344CB8AC3E}">
        <p14:creationId xmlns:p14="http://schemas.microsoft.com/office/powerpoint/2010/main" val="1423617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D6B1-39A0-43DC-988C-4BA32E6038C1}"/>
              </a:ext>
            </a:extLst>
          </p:cNvPr>
          <p:cNvSpPr>
            <a:spLocks noGrp="1"/>
          </p:cNvSpPr>
          <p:nvPr>
            <p:ph type="title"/>
          </p:nvPr>
        </p:nvSpPr>
        <p:spPr/>
        <p:txBody>
          <a:bodyPr/>
          <a:lstStyle/>
          <a:p>
            <a:r>
              <a:rPr lang="en-US" dirty="0"/>
              <a:t>Importance and Influence/Resources</a:t>
            </a:r>
          </a:p>
        </p:txBody>
      </p:sp>
      <p:pic>
        <p:nvPicPr>
          <p:cNvPr id="4" name="Content Placeholder 3">
            <a:extLst>
              <a:ext uri="{FF2B5EF4-FFF2-40B4-BE49-F238E27FC236}">
                <a16:creationId xmlns:a16="http://schemas.microsoft.com/office/drawing/2014/main" id="{6BEFA4AC-FCFD-446E-9DF4-94887EAD7278}"/>
              </a:ext>
            </a:extLst>
          </p:cNvPr>
          <p:cNvPicPr>
            <a:picLocks noGrp="1" noChangeAspect="1"/>
          </p:cNvPicPr>
          <p:nvPr>
            <p:ph idx="1"/>
          </p:nvPr>
        </p:nvPicPr>
        <p:blipFill>
          <a:blip r:embed="rId2"/>
          <a:stretch>
            <a:fillRect/>
          </a:stretch>
        </p:blipFill>
        <p:spPr>
          <a:xfrm>
            <a:off x="968187" y="1685365"/>
            <a:ext cx="13088472" cy="4518210"/>
          </a:xfrm>
          <a:prstGeom prst="rect">
            <a:avLst/>
          </a:prstGeom>
        </p:spPr>
      </p:pic>
    </p:spTree>
    <p:extLst>
      <p:ext uri="{BB962C8B-B14F-4D97-AF65-F5344CB8AC3E}">
        <p14:creationId xmlns:p14="http://schemas.microsoft.com/office/powerpoint/2010/main" val="3890299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altLang="en-US" sz="4000" dirty="0"/>
              <a:t>Where to find Summary of Key Findings and CHIP -  http://nassau.floridahealth.gov/</a:t>
            </a:r>
            <a:br>
              <a:rPr lang="en-US" altLang="en-US" sz="4000" dirty="0"/>
            </a:br>
            <a:endParaRPr lang="en-US" altLang="en-US" sz="4000" dirty="0"/>
          </a:p>
        </p:txBody>
      </p:sp>
      <p:sp>
        <p:nvSpPr>
          <p:cNvPr id="9219" name="Content Placeholder 5"/>
          <p:cNvSpPr>
            <a:spLocks noGrp="1"/>
          </p:cNvSpPr>
          <p:nvPr>
            <p:ph idx="1"/>
          </p:nvPr>
        </p:nvSpPr>
        <p:spPr/>
        <p:txBody>
          <a:bodyPr/>
          <a:lstStyle/>
          <a:p>
            <a:pPr>
              <a:buFontTx/>
              <a:buNone/>
            </a:pPr>
            <a:r>
              <a:rPr lang="en-US" altLang="en-US" sz="2800" dirty="0"/>
              <a:t> </a:t>
            </a:r>
            <a:endParaRPr lang="en-US" altLang="en-US" sz="2400" dirty="0"/>
          </a:p>
        </p:txBody>
      </p:sp>
      <p:pic>
        <p:nvPicPr>
          <p:cNvPr id="2" name="Picture 1">
            <a:extLst>
              <a:ext uri="{FF2B5EF4-FFF2-40B4-BE49-F238E27FC236}">
                <a16:creationId xmlns:a16="http://schemas.microsoft.com/office/drawing/2014/main" id="{AD5EFA51-A54F-49AA-8136-64EC63FC5E97}"/>
              </a:ext>
            </a:extLst>
          </p:cNvPr>
          <p:cNvPicPr>
            <a:picLocks noChangeAspect="1"/>
          </p:cNvPicPr>
          <p:nvPr/>
        </p:nvPicPr>
        <p:blipFill>
          <a:blip r:embed="rId3"/>
          <a:stretch>
            <a:fillRect/>
          </a:stretch>
        </p:blipFill>
        <p:spPr>
          <a:xfrm>
            <a:off x="10592805" y="3115915"/>
            <a:ext cx="658425" cy="615749"/>
          </a:xfrm>
          <a:prstGeom prst="rect">
            <a:avLst/>
          </a:prstGeom>
        </p:spPr>
      </p:pic>
      <p:pic>
        <p:nvPicPr>
          <p:cNvPr id="4" name="Picture 3">
            <a:extLst>
              <a:ext uri="{FF2B5EF4-FFF2-40B4-BE49-F238E27FC236}">
                <a16:creationId xmlns:a16="http://schemas.microsoft.com/office/drawing/2014/main" id="{77916010-E760-4175-A628-AD96910F7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141" y="1456645"/>
            <a:ext cx="6530548" cy="4888400"/>
          </a:xfrm>
          <a:prstGeom prst="rect">
            <a:avLst/>
          </a:prstGeom>
        </p:spPr>
      </p:pic>
      <p:cxnSp>
        <p:nvCxnSpPr>
          <p:cNvPr id="7" name="Straight Arrow Connector 6">
            <a:extLst>
              <a:ext uri="{FF2B5EF4-FFF2-40B4-BE49-F238E27FC236}">
                <a16:creationId xmlns:a16="http://schemas.microsoft.com/office/drawing/2014/main" id="{6EF498A0-E0F3-4393-901C-2998FB1BDE4F}"/>
              </a:ext>
            </a:extLst>
          </p:cNvPr>
          <p:cNvCxnSpPr/>
          <p:nvPr/>
        </p:nvCxnSpPr>
        <p:spPr>
          <a:xfrm flipH="1">
            <a:off x="7973700" y="3566308"/>
            <a:ext cx="2653991" cy="6690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60B988E-BD70-4B28-924F-E40FF2904106}"/>
              </a:ext>
            </a:extLst>
          </p:cNvPr>
          <p:cNvSpPr/>
          <p:nvPr/>
        </p:nvSpPr>
        <p:spPr>
          <a:xfrm>
            <a:off x="6858001" y="4125951"/>
            <a:ext cx="1115700" cy="479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46542D7-55E5-4427-8707-C381B7B21D4F}"/>
              </a:ext>
            </a:extLst>
          </p:cNvPr>
          <p:cNvCxnSpPr/>
          <p:nvPr/>
        </p:nvCxnSpPr>
        <p:spPr>
          <a:xfrm>
            <a:off x="1156513" y="3384394"/>
            <a:ext cx="3568390" cy="14831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4A04F63-E221-4530-AF62-26167BBBBFD6}"/>
              </a:ext>
            </a:extLst>
          </p:cNvPr>
          <p:cNvPicPr>
            <a:picLocks noChangeAspect="1"/>
          </p:cNvPicPr>
          <p:nvPr/>
        </p:nvPicPr>
        <p:blipFill>
          <a:blip r:embed="rId5"/>
          <a:stretch>
            <a:fillRect/>
          </a:stretch>
        </p:blipFill>
        <p:spPr>
          <a:xfrm>
            <a:off x="499695" y="2896668"/>
            <a:ext cx="658425" cy="615749"/>
          </a:xfrm>
          <a:prstGeom prst="rect">
            <a:avLst/>
          </a:prstGeom>
        </p:spPr>
      </p:pic>
    </p:spTree>
    <p:extLst>
      <p:ext uri="{BB962C8B-B14F-4D97-AF65-F5344CB8AC3E}">
        <p14:creationId xmlns:p14="http://schemas.microsoft.com/office/powerpoint/2010/main" val="27511865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D97B-7BAA-4336-BA3E-46A5FF784CCC}"/>
              </a:ext>
            </a:extLst>
          </p:cNvPr>
          <p:cNvSpPr>
            <a:spLocks noGrp="1"/>
          </p:cNvSpPr>
          <p:nvPr>
            <p:ph type="title"/>
          </p:nvPr>
        </p:nvSpPr>
        <p:spPr/>
        <p:txBody>
          <a:bodyPr/>
          <a:lstStyle/>
          <a:p>
            <a:r>
              <a:rPr lang="en-US" dirty="0"/>
              <a:t>Welcome and Gratitude</a:t>
            </a:r>
          </a:p>
        </p:txBody>
      </p:sp>
      <p:sp>
        <p:nvSpPr>
          <p:cNvPr id="3" name="Content Placeholder 2">
            <a:extLst>
              <a:ext uri="{FF2B5EF4-FFF2-40B4-BE49-F238E27FC236}">
                <a16:creationId xmlns:a16="http://schemas.microsoft.com/office/drawing/2014/main" id="{B524DB6A-29D7-47B2-B563-D1055FCA5FE7}"/>
              </a:ext>
            </a:extLst>
          </p:cNvPr>
          <p:cNvSpPr>
            <a:spLocks noGrp="1"/>
          </p:cNvSpPr>
          <p:nvPr>
            <p:ph idx="1"/>
          </p:nvPr>
        </p:nvSpPr>
        <p:spPr>
          <a:xfrm>
            <a:off x="609600" y="1600202"/>
            <a:ext cx="10972800" cy="4298794"/>
          </a:xfrm>
        </p:spPr>
        <p:txBody>
          <a:bodyPr/>
          <a:lstStyle/>
          <a:p>
            <a:r>
              <a:rPr lang="en-US" dirty="0"/>
              <a:t>Acknowledgements to PHN Steering Committee:</a:t>
            </a:r>
          </a:p>
          <a:p>
            <a:r>
              <a:rPr lang="en-US" sz="2000" dirty="0"/>
              <a:t>Baptist Medical Center Nassau*- Mary Snyder </a:t>
            </a:r>
          </a:p>
          <a:p>
            <a:r>
              <a:rPr lang="en-US" sz="2000" dirty="0"/>
              <a:t>Barnabas Center - Barbara Baptista </a:t>
            </a:r>
          </a:p>
          <a:p>
            <a:r>
              <a:rPr lang="en-US" sz="2000" dirty="0"/>
              <a:t>Family Support Services - Lisa Rozier </a:t>
            </a:r>
          </a:p>
          <a:p>
            <a:r>
              <a:rPr lang="en-US" sz="2000" dirty="0"/>
              <a:t>Florida Department of Health Nassau – Eugenia Ngo-Seidel</a:t>
            </a:r>
          </a:p>
          <a:p>
            <a:r>
              <a:rPr lang="en-US" sz="2000" dirty="0"/>
              <a:t>Florida Psychological Associates - Kerrie Albert </a:t>
            </a:r>
          </a:p>
          <a:p>
            <a:r>
              <a:rPr lang="en-US" sz="2000" dirty="0"/>
              <a:t>Nassau, Alcohol, Crime Drug Abatement Coalition - Karrin Clark  </a:t>
            </a:r>
          </a:p>
          <a:p>
            <a:r>
              <a:rPr lang="en-US" sz="2000" dirty="0"/>
              <a:t>Nassau County School District* - Kim Clemons </a:t>
            </a:r>
          </a:p>
          <a:p>
            <a:r>
              <a:rPr lang="en-US" sz="2000" dirty="0" err="1"/>
              <a:t>NassauTRANSIT</a:t>
            </a:r>
            <a:r>
              <a:rPr lang="en-US" sz="2000" dirty="0"/>
              <a:t> - Mike Hays </a:t>
            </a:r>
          </a:p>
          <a:p>
            <a:r>
              <a:rPr lang="en-US" sz="2000" dirty="0"/>
              <a:t>Starting Point Behavioral Health - Valerie Ray </a:t>
            </a:r>
          </a:p>
          <a:p>
            <a:r>
              <a:rPr lang="en-US" sz="2000" dirty="0"/>
              <a:t>State Attorney’s Office - Renae Lewin </a:t>
            </a:r>
          </a:p>
        </p:txBody>
      </p:sp>
      <p:sp>
        <p:nvSpPr>
          <p:cNvPr id="5" name="TextBox 4">
            <a:extLst>
              <a:ext uri="{FF2B5EF4-FFF2-40B4-BE49-F238E27FC236}">
                <a16:creationId xmlns:a16="http://schemas.microsoft.com/office/drawing/2014/main" id="{B7035A9A-20C7-4A74-9EF6-2C181B43D6B0}"/>
              </a:ext>
            </a:extLst>
          </p:cNvPr>
          <p:cNvSpPr txBox="1"/>
          <p:nvPr/>
        </p:nvSpPr>
        <p:spPr>
          <a:xfrm>
            <a:off x="892098" y="6081560"/>
            <a:ext cx="2709746" cy="369332"/>
          </a:xfrm>
          <a:prstGeom prst="rect">
            <a:avLst/>
          </a:prstGeom>
          <a:noFill/>
        </p:spPr>
        <p:txBody>
          <a:bodyPr wrap="square" rtlCol="0">
            <a:spAutoFit/>
          </a:bodyPr>
          <a:lstStyle/>
          <a:p>
            <a:r>
              <a:rPr lang="en-US" dirty="0"/>
              <a:t>* </a:t>
            </a:r>
            <a:r>
              <a:rPr lang="en-US" sz="1400" dirty="0"/>
              <a:t>Successor to be determined</a:t>
            </a:r>
          </a:p>
        </p:txBody>
      </p:sp>
    </p:spTree>
    <p:extLst>
      <p:ext uri="{BB962C8B-B14F-4D97-AF65-F5344CB8AC3E}">
        <p14:creationId xmlns:p14="http://schemas.microsoft.com/office/powerpoint/2010/main" val="3649227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fbcfe8f-3d54-44d5-8836-e140574bd436"/>
</p:tagLst>
</file>

<file path=ppt/tags/tag2.xml><?xml version="1.0" encoding="utf-8"?>
<p:tagLst xmlns:a="http://schemas.openxmlformats.org/drawingml/2006/main" xmlns:r="http://schemas.openxmlformats.org/officeDocument/2006/relationships" xmlns:p="http://schemas.openxmlformats.org/presentationml/2006/main">
  <p:tag name="__PE_POLL_EMBED_ID" val="b7d9e07e-4be0-41be-ab13-e193e7b6d22d"/>
</p:tagLst>
</file>

<file path=ppt/tags/tag3.xml><?xml version="1.0" encoding="utf-8"?>
<p:tagLst xmlns:a="http://schemas.openxmlformats.org/drawingml/2006/main" xmlns:r="http://schemas.openxmlformats.org/officeDocument/2006/relationships" xmlns:p="http://schemas.openxmlformats.org/presentationml/2006/main">
  <p:tag name="__PE_POLL_EMBED_ID" val="f011a284-1226-434e-880e-38ef39cb09c1"/>
</p:tagLst>
</file>

<file path=ppt/tags/tag4.xml><?xml version="1.0" encoding="utf-8"?>
<p:tagLst xmlns:a="http://schemas.openxmlformats.org/drawingml/2006/main" xmlns:r="http://schemas.openxmlformats.org/officeDocument/2006/relationships" xmlns:p="http://schemas.openxmlformats.org/presentationml/2006/main">
  <p:tag name="__PE_POLL_EMBED_ID" val="6db8fcdf-27a4-4574-a5ee-1fa3052fa92b"/>
</p:tagLst>
</file>

<file path=ppt/tags/tag5.xml><?xml version="1.0" encoding="utf-8"?>
<p:tagLst xmlns:a="http://schemas.openxmlformats.org/drawingml/2006/main" xmlns:r="http://schemas.openxmlformats.org/officeDocument/2006/relationships" xmlns:p="http://schemas.openxmlformats.org/presentationml/2006/main">
  <p:tag name="__PE_POLL_EMBED_ID" val="08fc4179-96e7-4c50-8bac-e6ed92bd9361"/>
</p:tagLst>
</file>

<file path=ppt/theme/theme1.xml><?xml version="1.0" encoding="utf-8"?>
<a:theme xmlns:a="http://schemas.openxmlformats.org/drawingml/2006/main" name="Custom Design">
  <a:themeElements>
    <a:clrScheme name="PHN">
      <a:dk1>
        <a:srgbClr val="000000"/>
      </a:dk1>
      <a:lt1>
        <a:srgbClr val="FFFFFF"/>
      </a:lt1>
      <a:dk2>
        <a:srgbClr val="000000"/>
      </a:dk2>
      <a:lt2>
        <a:srgbClr val="808080"/>
      </a:lt2>
      <a:accent1>
        <a:srgbClr val="006666"/>
      </a:accent1>
      <a:accent2>
        <a:srgbClr val="BBE0E3"/>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25896</TotalTime>
  <Words>3948</Words>
  <Application>Microsoft Office PowerPoint</Application>
  <PresentationFormat>Widescreen</PresentationFormat>
  <Paragraphs>524</Paragraphs>
  <Slides>94</Slides>
  <Notes>92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0" baseType="lpstr">
      <vt:lpstr>Arial</vt:lpstr>
      <vt:lpstr>Calibri</vt:lpstr>
      <vt:lpstr>Franklin Gothic Book</vt:lpstr>
      <vt:lpstr>Times New Roman</vt:lpstr>
      <vt:lpstr>Custom Design</vt:lpstr>
      <vt:lpstr>PDF</vt:lpstr>
      <vt:lpstr>Nassau County  Health Summit and Update on MAPP Health Assessments</vt:lpstr>
      <vt:lpstr>Meeting Agenda</vt:lpstr>
      <vt:lpstr>Our GOAL is to leave knowing</vt:lpstr>
      <vt:lpstr>Poll Everywhere Directions</vt:lpstr>
      <vt:lpstr>PowerPoint Presentation</vt:lpstr>
      <vt:lpstr>Nassau CHIP and Agenda</vt:lpstr>
      <vt:lpstr>What did we learn from the  Four Assessments?</vt:lpstr>
      <vt:lpstr>Content of Health Assessment</vt:lpstr>
      <vt:lpstr>Reading Data Slides</vt:lpstr>
      <vt:lpstr>Poll Everywhere Directions</vt:lpstr>
      <vt:lpstr>PowerPoint Presentation</vt:lpstr>
      <vt:lpstr>Nassau County Health Factor Rankings 2018</vt:lpstr>
      <vt:lpstr>Demographic Profile</vt:lpstr>
      <vt:lpstr>Population &amp; Growth, 2007-2016</vt:lpstr>
      <vt:lpstr>Population by Race &amp; Ethnicity 2016</vt:lpstr>
      <vt:lpstr>Population by Age 2017</vt:lpstr>
      <vt:lpstr>Income </vt:lpstr>
      <vt:lpstr>PowerPoint Presentation</vt:lpstr>
      <vt:lpstr>Total Licensed Providers, Nassau County 2014-2017</vt:lpstr>
      <vt:lpstr>Federal Health Professional Shortage Designation</vt:lpstr>
      <vt:lpstr>Health Resources with 2010  Census Density</vt:lpstr>
      <vt:lpstr>Population Living With-in Half-Mile  (or 10 Minute Walk) of Park/Trail System</vt:lpstr>
      <vt:lpstr>Recreational Resources March 2018</vt:lpstr>
      <vt:lpstr>Population Living with-in Half-Mile  (or 10 Minute Walk) of Healthy Food Source or Fast Food Restaurant</vt:lpstr>
      <vt:lpstr>Major Causes of Death</vt:lpstr>
      <vt:lpstr>PowerPoint Presentation</vt:lpstr>
      <vt:lpstr>Leading Causes of Death, 2014-2016</vt:lpstr>
      <vt:lpstr>Heart Disease Mortality Rate, All Races</vt:lpstr>
      <vt:lpstr>Heart Disease Mortality Rate by Race</vt:lpstr>
      <vt:lpstr>Cancer Mortality Rate, All Races 2005-2016</vt:lpstr>
      <vt:lpstr>Cancer Mortality Rate by Race  2005-2016</vt:lpstr>
      <vt:lpstr>Lung Cancer Mortality Rate, All Races 2005-2016</vt:lpstr>
      <vt:lpstr>Breast Cancer Mortality Rate, All Races 2005-2016</vt:lpstr>
      <vt:lpstr>Breast Cancer Mortality Rate by Race, 2005-2016</vt:lpstr>
      <vt:lpstr>PowerPoint Presentation</vt:lpstr>
      <vt:lpstr>Prostrate Cancer Mortality All Races 2005-2016</vt:lpstr>
      <vt:lpstr>Prostate Cancer Mortality by Race, 2005-2016</vt:lpstr>
      <vt:lpstr>Colorectal Cancer Mortality All Races 2005-2016</vt:lpstr>
      <vt:lpstr>Colorectal Cancer Mortality by Race, 2005-2016</vt:lpstr>
      <vt:lpstr>Chronic Lower Respiratory Disease Mortality Rate, All Races 2005-2016</vt:lpstr>
      <vt:lpstr>Stroke Mortality Rate by Race,  2005-2016</vt:lpstr>
      <vt:lpstr>Alzheimer’s Mortality Rate by Race 2005-2016</vt:lpstr>
      <vt:lpstr>Diabetes Mortality Rate by Race  2005-2016</vt:lpstr>
      <vt:lpstr>Chronic Liver Disease &amp; Cirrhosis  Death Rate by Race 2005-2016</vt:lpstr>
      <vt:lpstr>Communicable Diseases 2014-2016</vt:lpstr>
      <vt:lpstr>HIV/AIDS Mortality Rate 2005-2016</vt:lpstr>
      <vt:lpstr>Persons Living with HIV/AIDS </vt:lpstr>
      <vt:lpstr>Influenza &amp; Pneumonia Death Rate All Races 2005-2016</vt:lpstr>
      <vt:lpstr>Suicide Death Rate by Race 2005-2016</vt:lpstr>
      <vt:lpstr>Florida Mental Health Act “Baker Act”</vt:lpstr>
      <vt:lpstr>Baker Act Initiations in Nassau County 2007-2016</vt:lpstr>
      <vt:lpstr>Insurance Coverage in Nassau  2012-2016</vt:lpstr>
      <vt:lpstr>Injury &amp; Violence</vt:lpstr>
      <vt:lpstr>Index Crimes</vt:lpstr>
      <vt:lpstr>Incidence of Domestic Violence  2007-2016</vt:lpstr>
      <vt:lpstr>Unintentional Injury Death Rate  2005-2016</vt:lpstr>
      <vt:lpstr>Traffic Crashes 2007-2016</vt:lpstr>
      <vt:lpstr>Incidence of Alcohol-Suspected Motor Vehicle Traffic Crashes 2007-2016</vt:lpstr>
      <vt:lpstr>Social and Behavioral Health</vt:lpstr>
      <vt:lpstr>Youth Who Report Using Substances in Past 30 Days 2016</vt:lpstr>
      <vt:lpstr>Past 30 Trend in Substance Use for Youth 2006-2016</vt:lpstr>
      <vt:lpstr>Maternal and Child Health Behaviors</vt:lpstr>
      <vt:lpstr>Birth Rates of Mothers 15-19 by Race 2005-2016</vt:lpstr>
      <vt:lpstr>Repeat Birth Rate of Mothers  Ages 15-19 by Race </vt:lpstr>
      <vt:lpstr>Infant Mortality Rate – All Races</vt:lpstr>
      <vt:lpstr>Infant Mortality Rates by Race</vt:lpstr>
      <vt:lpstr>Percent of Total Births with Low Birth Weight by Race</vt:lpstr>
      <vt:lpstr>Percent of Births to Mothers with No Prenatal Care by Race</vt:lpstr>
      <vt:lpstr>Health Disparities</vt:lpstr>
      <vt:lpstr>Life Expectancy and Economic Hardship Index</vt:lpstr>
      <vt:lpstr>Summary of Community Health Assessment Data</vt:lpstr>
      <vt:lpstr>Additional summary thoughts:</vt:lpstr>
      <vt:lpstr>Community Themes and Strengths Assessment</vt:lpstr>
      <vt:lpstr>Community Themes and Strengths Assessment</vt:lpstr>
      <vt:lpstr>Community Themes and Strengths Assessment</vt:lpstr>
      <vt:lpstr>Community Themes and Strengths Assessment</vt:lpstr>
      <vt:lpstr>Community Themes and Strengths Assessment</vt:lpstr>
      <vt:lpstr>Community Themes and Strengths Assessment</vt:lpstr>
      <vt:lpstr>Community Themes and Strengths Assessment</vt:lpstr>
      <vt:lpstr>Local Public Health Assessment </vt:lpstr>
      <vt:lpstr>Local Public Health Assessment</vt:lpstr>
      <vt:lpstr>Local Public Health Assessment  Trend data</vt:lpstr>
      <vt:lpstr>Local Public Health Assessment Summary</vt:lpstr>
      <vt:lpstr>Forces of Change Assessment</vt:lpstr>
      <vt:lpstr> Wildlight/Yulee –  Expansion and Resources</vt:lpstr>
      <vt:lpstr>Forces of Change Assessment</vt:lpstr>
      <vt:lpstr>Forces of Change Assessment</vt:lpstr>
      <vt:lpstr>Forces of Change Summary</vt:lpstr>
      <vt:lpstr>Prioritization of Key Issues</vt:lpstr>
      <vt:lpstr>How are We Gathering Your Feedback?</vt:lpstr>
      <vt:lpstr>New Health Issues for 2019-2021</vt:lpstr>
      <vt:lpstr>Importance and Influence/Resources</vt:lpstr>
      <vt:lpstr>Where to find Summary of Key Findings and CHIP -  http://nassau.floridahealth.gov/ </vt:lpstr>
      <vt:lpstr>Welcome and Gratitude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Kerrie Albert</dc:creator>
  <cp:lastModifiedBy>Von Mohr, Mary H</cp:lastModifiedBy>
  <cp:revision>193</cp:revision>
  <cp:lastPrinted>2018-09-26T14:51:11Z</cp:lastPrinted>
  <dcterms:created xsi:type="dcterms:W3CDTF">2015-05-15T16:26:52Z</dcterms:created>
  <dcterms:modified xsi:type="dcterms:W3CDTF">2018-10-25T15:56:06Z</dcterms:modified>
</cp:coreProperties>
</file>